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sldIdLst>
    <p:sldId id="287" r:id="rId4"/>
    <p:sldId id="295" r:id="rId5"/>
    <p:sldId id="329" r:id="rId6"/>
    <p:sldId id="268" r:id="rId7"/>
    <p:sldId id="286" r:id="rId8"/>
    <p:sldId id="332" r:id="rId9"/>
    <p:sldId id="330" r:id="rId10"/>
    <p:sldId id="331" r:id="rId11"/>
    <p:sldId id="333" r:id="rId12"/>
    <p:sldId id="328" r:id="rId13"/>
    <p:sldId id="272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na" initials="S" lastIdx="2" clrIdx="0">
    <p:extLst>
      <p:ext uri="{19B8F6BF-5375-455C-9EA6-DF929625EA0E}">
        <p15:presenceInfo xmlns:p15="http://schemas.microsoft.com/office/powerpoint/2012/main" userId="25a3e3178cd57ba4" providerId="Windows Live"/>
      </p:ext>
    </p:extLst>
  </p:cmAuthor>
  <p:cmAuthor id="2" name="Susanna Carlyon" initials="SC" lastIdx="1" clrIdx="1">
    <p:extLst>
      <p:ext uri="{19B8F6BF-5375-455C-9EA6-DF929625EA0E}">
        <p15:presenceInfo xmlns:p15="http://schemas.microsoft.com/office/powerpoint/2012/main" userId="f006b2d4fa009ee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66FF"/>
    <a:srgbClr val="AB0DA0"/>
    <a:srgbClr val="385723"/>
    <a:srgbClr val="F9A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9-26T12:05:06.285" idx="1">
    <p:pos x="7680" y="668"/>
    <p:text/>
    <p:extLst>
      <p:ext uri="{C676402C-5697-4E1C-873F-D02D1690AC5C}">
        <p15:threadingInfo xmlns:p15="http://schemas.microsoft.com/office/powerpoint/2012/main" timeZoneBias="-6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9C09-F6ED-4C47-B17D-42F7705B7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454060-655C-45F4-B3F3-95719E02B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9792E-E19C-474B-BB2E-A0E213503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1A2B-5557-4DA0-A3DC-B5BB857E3E1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89E4F-70A0-46BF-B7EE-4DA4A1198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54B54-18F2-4322-A7DC-456B8256B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33A0-8EBE-4CD0-9568-080B526B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488FB-7FF0-45EF-8A46-DA75DDA47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83622B-FFAE-40F5-92ED-9F9152D8C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0085E-72EB-405B-BED5-B39694ACA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1A2B-5557-4DA0-A3DC-B5BB857E3E1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32D97-0BDB-4154-8D4F-ED203C69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1C339-3E46-4F11-8443-BB30C554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33A0-8EBE-4CD0-9568-080B526B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5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3C6380-57AD-45C4-9403-AF0A1D8F57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25F33-D703-4A39-BD10-FD56221C3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EDB00-11D3-42D7-83A7-47C0CBA9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1A2B-5557-4DA0-A3DC-B5BB857E3E1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6AB50-76C7-4785-911A-07A9CCBDC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164B5-6F30-4EAA-919F-A0C29828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33A0-8EBE-4CD0-9568-080B526B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28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11B4-E06E-486F-8A7B-38953756B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59BB3-22DE-46B8-A418-A76972FC9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F7FB7-93DA-472D-91FB-77336C84E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B7A5F-43AA-4A1E-9008-132B6B382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2172D-B38E-4B38-8CB1-B63AF854A1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81544CA-8745-4EF5-A947-68CE7678DB72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B57D47-6139-4B9E-81D7-9DBDA2720B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LifeLine 131114            Kids Helpline 1800551800           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29889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66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47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06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894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98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308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9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700EA-1BE4-4691-BB65-5D0640FEC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959E6-EFF8-420F-9360-F28A4F068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9EC15-FBC9-4504-AEDA-8FBE20ADC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1A2B-5557-4DA0-A3DC-B5BB857E3E1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39372-AD6B-4F5D-995B-3705EBB6F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932E0-7CF0-4CAC-A33D-2FD86358F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33A0-8EBE-4CD0-9568-080B526B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9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8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40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97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738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F0C57-DC25-449A-99E6-77A1279AB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429965-87C0-4660-B5A6-74DDDFDE8F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8EE8C-40CA-484B-9031-5A8755126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8A0BD-BACC-4BDC-8EB0-E93AE69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LifeLine 131114            Kids Helpline 1800551800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1EE01-F655-4CDC-84C4-50AFB0AC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FBE6-BD02-4D8E-AAFE-63788E429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07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E65A0-A8D3-46DA-B6EE-C7F78F6C7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384AE-9953-408C-9F63-8433D240B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15129-9BBE-4B8C-B784-35821E868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3BF47-E529-4228-BFC6-E4F07E269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LifeLine 131114            Kids Helpline 1800551800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15F86-33A0-42F4-BDE5-BDC5243C2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FBE6-BD02-4D8E-AAFE-63788E429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25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612A1-E77A-4D44-BBE1-23DD7FB2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E767A-8037-4604-9BD3-D60896EBB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8BF71-9CA9-4D95-B192-A474BEB8C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98780-5EB0-4267-B544-E03238513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LifeLine 131114            Kids Helpline 1800551800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C0778-43CA-4A0F-9C58-7CF2BE14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FBE6-BD02-4D8E-AAFE-63788E429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76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5D1C1-E630-4C5A-98AB-63FC3E151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3D055-11E3-4968-AD62-12E73DA4D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5B1D1-9170-41E5-AAE7-26678A413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8FB46-17C0-4A4C-9C73-804BF367D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C58D1-C459-46F9-941B-F1A798A1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LifeLine 131114            Kids Helpline 1800551800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C7D0B-B1E6-471A-8003-64A82D87C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FBE6-BD02-4D8E-AAFE-63788E429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08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A1B93-62E3-4285-A629-803823ADA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D8AE9-2880-4843-B4C7-FCF4992BE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B731B-F928-474E-99E2-9DD2D8E4E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B51AD6-F609-4C60-A501-E279F6FBF3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3EC29-7ABA-4F99-B697-6B88BFA12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407F3C-6EC1-4D15-B2A1-E6E1D11B6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BB3412-AF53-4285-9F31-5CC94C1AE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LifeLine 131114            Kids Helpline 1800551800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3ACFC-1C28-4A59-9726-7B0C754C6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FBE6-BD02-4D8E-AAFE-63788E429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08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7622A-5643-41AE-82FA-15B2EDD2E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A3708F-96A4-46EC-B30D-A27D843B1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82811-7ECB-419E-92CA-EF3C2A563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LifeLine 131114            Kids Helpline 1800551800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DD78A-1C6A-4746-BB78-1781E8986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FBE6-BD02-4D8E-AAFE-63788E429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9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C8570-9358-4760-B637-93FD3B8AF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F33F2-685B-46E7-83FC-450B24DDD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BE206-11C8-44EE-AAD3-6617200B8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1A2B-5557-4DA0-A3DC-B5BB857E3E1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6F853-DFC9-43D3-8A63-0600B4EE9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9E05B-DE73-4163-AEB0-2A50462E5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33A0-8EBE-4CD0-9568-080B526B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911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4DDDEA-62F7-4956-8E7A-23E6460DA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538FC-6CD1-4ED1-A260-85ECE2B5D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LifeLine 131114            Kids Helpline 1800551800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55F9B-C099-4369-9803-0ECB4E79B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FBE6-BD02-4D8E-AAFE-63788E429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647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C9781-B29D-4837-AE6A-44BC477E5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3083F-8385-46BE-AD72-8AD5B4118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2DCD5-3D07-47A6-9742-3728E73E7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17F4F-4E29-464D-B4A2-32BA30A93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AE880-33CF-4AFC-9190-DC5B2E151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LifeLine 131114            Kids Helpline 1800551800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1FCAC-791B-42EB-B426-F249A4DC4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FBE6-BD02-4D8E-AAFE-63788E429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69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62670-900B-4C11-ACC5-85C1D2A9B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D704AE-E04A-46D1-A289-2CCAB37B9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A374C-97D2-4A66-96FC-FA8F20580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EF067-4F7F-431A-9082-702B53679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509E9B-66B3-47C8-B72B-0F55C58D7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LifeLine 131114            Kids Helpline 1800551800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4F4F9-5C04-4BB3-8981-455A448CC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FBE6-BD02-4D8E-AAFE-63788E429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71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90E1D-BB64-4B90-8078-74F04B7CA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9E55A-5B41-4D3A-8283-8B1E61EA8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6138F-EEA9-4B4C-B231-3658D4CBE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56609-141A-4A9E-B482-5FDB4D603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LifeLine 131114            Kids Helpline 1800551800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EB966-1A5C-4993-B5B0-CF9489EA4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FBE6-BD02-4D8E-AAFE-63788E429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655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A18A4C-8329-41BE-AC35-42765097D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99FF9B-8568-43BF-9E45-5E099BA5F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A5ECC-6A33-4003-82BE-A53F3AE8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4F04A-4DFE-4072-9BE3-861F3D4E1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LifeLine 131114            Kids Helpline 1800551800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7EA6B-5DED-41A5-BE60-F110BAE4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FBE6-BD02-4D8E-AAFE-63788E429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94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11B4-E06E-486F-8A7B-38953756B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59BB3-22DE-46B8-A418-A76972FC9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F7FB7-93DA-472D-91FB-77336C84E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B7A5F-43AA-4A1E-9008-132B6B382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2172D-B38E-4B38-8CB1-B63AF854A1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81544CA-8745-4EF5-A947-68CE7678DB72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B57D47-6139-4B9E-81D7-9DBDA2720B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LifeLine 131114            Kids Helpline 1800551800           </a:t>
            </a: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62255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D9EB3-6BFE-4B26-BA48-E34A78C5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B066E-B84A-46B2-9726-CE0E210CB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60F3C-A504-4370-BCF3-EAABEB1A7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D476F-1AD3-4E0B-808C-98AC99F86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1A2B-5557-4DA0-A3DC-B5BB857E3E1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1CEFBE-911F-4FAB-B55E-9FA14468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A60BE-3320-4F34-A63A-41AE39747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33A0-8EBE-4CD0-9568-080B526B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2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F6009-CE74-4D93-8B8D-5CB23DA1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0EB28-89EA-454A-8DE4-13D93E753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C32CC-E5E3-4712-8232-D7013A17C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F2703B-3CFC-493B-9843-81E89DD711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61227-D742-4258-AF8D-8937C9B52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00EE0D-7189-4E80-9F08-139ADC2AA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1A2B-5557-4DA0-A3DC-B5BB857E3E1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25AD4B-95F3-4900-808D-89169D7CB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084E4E-1001-495C-BEC8-000EBAFB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33A0-8EBE-4CD0-9568-080B526B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8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CB538-23EE-4726-B339-F2AAFFDB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354436-02CD-4794-AA5B-A2DE6ABC7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1A2B-5557-4DA0-A3DC-B5BB857E3E1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76A63-24DA-4FDB-9ABE-0459BF8B5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5D150-929B-43E3-87E6-6923E15B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33A0-8EBE-4CD0-9568-080B526B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4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4A8BEF-6A74-43E3-B109-5BB3AF17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1A2B-5557-4DA0-A3DC-B5BB857E3E1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9AD4DC-B661-49AE-87E2-8672CC447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8EEB9-EA65-4A53-AD08-209A61495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33A0-8EBE-4CD0-9568-080B526B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8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DE25-F736-42B8-AC57-2DCB6F836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7225F-BEFD-4620-8296-5544B1753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4C392F-01E0-4B95-AC6B-4B406B56D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40B74-895A-48C5-ABDA-58F91BE70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1A2B-5557-4DA0-A3DC-B5BB857E3E1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D9E6C-052B-4CEF-A116-4A1ACD383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94EA8-31DF-46C6-BED8-B4062143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33A0-8EBE-4CD0-9568-080B526B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17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D1519-A1DF-43A8-8F33-F389DFCCF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902680-CE86-4402-8376-1D93B80E1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ABD78-FABF-493B-B824-5117741A4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67674-3123-4B05-AC24-702D92417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1A2B-5557-4DA0-A3DC-B5BB857E3E1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F73A1-F13A-4F31-A796-6AA09E429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61A7C-4961-4D12-BA64-3AB1D3C6A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33A0-8EBE-4CD0-9568-080B526B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5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466D76-D7EF-4D0B-BBC8-1CDBC79DB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8D4D-3C32-45D3-9315-80A9C2AB1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9D3AA-F5E3-490E-BC23-9D51B008A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51A2B-5557-4DA0-A3DC-B5BB857E3E1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F2AE3-9E17-4799-A577-0266808D9D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8C618-0E6E-45B9-B161-A26438ED3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633A0-8EBE-4CD0-9568-080B526B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4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84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95B13F-894F-436B-B765-74EE0B9EB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EF9FA-C2E3-44CF-81F2-F666E6D9E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860E1-27AC-42E2-A4DE-13B1F14356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1F704-41B5-49C1-B8DB-490630156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LifeLine 131114            Kids Helpline 1800551800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76E3E-8679-444C-91D4-B6A9DE218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7FBE6-BD02-4D8E-AAFE-63788E429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9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2DE2E-10B9-4F46-A8AC-22EE87114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569156"/>
          </a:xfrm>
          <a:solidFill>
            <a:schemeClr val="accent5"/>
          </a:solidFill>
        </p:spPr>
        <p:txBody>
          <a:bodyPr>
            <a:normAutofit/>
          </a:bodyPr>
          <a:lstStyle/>
          <a:p>
            <a:endParaRPr lang="en-US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152DB7-458D-4F80-B369-F3AA49373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69157"/>
            <a:ext cx="12192000" cy="5455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World Mental Health Day </a:t>
            </a:r>
          </a:p>
          <a:p>
            <a:r>
              <a:rPr lang="en-US" sz="3600" b="1" dirty="0">
                <a:solidFill>
                  <a:srgbClr val="AB0DA0"/>
                </a:solidFill>
                <a:latin typeface="Calibri Light" panose="020F0302020204030204"/>
                <a:ea typeface="+mj-ea"/>
                <a:cs typeface="+mj-cs"/>
              </a:rPr>
              <a:t>Tough Talking and Truth Telling for Loving Kindness</a:t>
            </a:r>
          </a:p>
          <a:p>
            <a:r>
              <a:rPr lang="en-US" sz="36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10</a:t>
            </a:r>
            <a:r>
              <a:rPr lang="en-US" sz="3600" b="1" baseline="30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th</a:t>
            </a:r>
            <a:r>
              <a:rPr lang="en-US" sz="36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October, 2020</a:t>
            </a:r>
            <a:endParaRPr lang="en-US" sz="1800" b="1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algn="l"/>
            <a:r>
              <a:rPr lang="en-US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		Bec Enders:        Huon Valley Mayor</a:t>
            </a:r>
          </a:p>
          <a:p>
            <a:pPr algn="l"/>
            <a:r>
              <a:rPr lang="en-US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		Rodney Dillon:   Aboriginal elder &amp; Amnesty International </a:t>
            </a:r>
            <a:endParaRPr lang="en-US" sz="6600" b="1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algn="l"/>
            <a:r>
              <a:rPr lang="en-US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		Sergeant Andrew Fogarty:   Tasmanian Police Huonville</a:t>
            </a:r>
          </a:p>
          <a:p>
            <a:pPr algn="l"/>
            <a:r>
              <a:rPr lang="en-US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		Rev. Ian </a:t>
            </a:r>
            <a:r>
              <a:rPr lang="en-US" b="1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Cartmel</a:t>
            </a:r>
            <a:r>
              <a:rPr lang="en-US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:     Huonville Community Church</a:t>
            </a:r>
          </a:p>
          <a:p>
            <a:pPr algn="l"/>
            <a:r>
              <a:rPr lang="en-US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		Ruth Parsons:    Co-Ordinator of GROW Tasmania</a:t>
            </a:r>
          </a:p>
          <a:p>
            <a:pPr algn="l"/>
            <a:r>
              <a:rPr lang="en-US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		Sue Carlyon:   RN, Educator, and Director of </a:t>
            </a:r>
            <a:r>
              <a:rPr lang="en-US" b="1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Blitztheblues</a:t>
            </a:r>
            <a:endParaRPr lang="en-US" b="1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algn="l"/>
            <a:r>
              <a:rPr lang="en-US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			</a:t>
            </a:r>
            <a:r>
              <a:rPr lang="en-US" b="1" dirty="0">
                <a:solidFill>
                  <a:srgbClr val="990099"/>
                </a:solidFill>
                <a:latin typeface="Calibri Light" panose="020F0302020204030204"/>
                <a:ea typeface="+mj-ea"/>
                <a:cs typeface="+mj-cs"/>
              </a:rPr>
              <a:t>The </a:t>
            </a:r>
            <a:r>
              <a:rPr lang="en-US" b="1" dirty="0" err="1">
                <a:solidFill>
                  <a:srgbClr val="990099"/>
                </a:solidFill>
                <a:latin typeface="Calibri Light" panose="020F0302020204030204"/>
                <a:ea typeface="+mj-ea"/>
                <a:cs typeface="+mj-cs"/>
              </a:rPr>
              <a:t>DayStar</a:t>
            </a:r>
            <a:r>
              <a:rPr lang="en-US" b="1" dirty="0">
                <a:solidFill>
                  <a:srgbClr val="990099"/>
                </a:solidFill>
                <a:latin typeface="Calibri Light" panose="020F0302020204030204"/>
                <a:ea typeface="+mj-ea"/>
                <a:cs typeface="+mj-cs"/>
              </a:rPr>
              <a:t> Duo – Rob and Ailsa Nicholls</a:t>
            </a:r>
          </a:p>
          <a:p>
            <a:pPr algn="l"/>
            <a:endParaRPr lang="en-US" sz="6600" b="1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F87DE3-52C7-49AB-98E9-1EC456D565C9}"/>
              </a:ext>
            </a:extLst>
          </p:cNvPr>
          <p:cNvSpPr/>
          <p:nvPr/>
        </p:nvSpPr>
        <p:spPr>
          <a:xfrm>
            <a:off x="1941688" y="-107242"/>
            <a:ext cx="8173155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AB0DA0"/>
                </a:solidFill>
                <a:effectLst/>
              </a:rPr>
              <a:t> </a:t>
            </a:r>
            <a:r>
              <a:rPr lang="en-US" sz="8800" b="1" i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AB0DA0"/>
                </a:solidFill>
                <a:effectLst/>
              </a:rPr>
              <a:t>Blitztheblues</a:t>
            </a:r>
            <a:endParaRPr lang="en-US" sz="24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AB0DA0"/>
              </a:solidFill>
              <a:effectLst/>
            </a:endParaRP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7791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3B281-5A58-407E-B319-C48255D50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0484F2-8C11-4BCC-AA2C-3D9740F62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662BDB-8ECE-4F81-B87F-6D085260D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6097" y="1341770"/>
            <a:ext cx="4335927" cy="4890217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Acknowledging our common humanity &amp; our frailties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Identifying the cause of the  conflict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Apologizing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forgiving as appropriate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Restoring or establishing friendly relations where possible, and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prudent</a:t>
            </a:r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Accepting differing opinions that allows for unity and not division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50D914C9-7B60-4D73-AB84-036789D6D3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13" r="-1" b="-1"/>
          <a:stretch/>
        </p:blipFill>
        <p:spPr>
          <a:xfrm rot="10800000">
            <a:off x="5689599" y="0"/>
            <a:ext cx="6502399" cy="6858000"/>
          </a:xfrm>
          <a:prstGeom prst="rect">
            <a:avLst/>
          </a:prstGeom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4DF5FC-10BE-49E7-8A76-10E233BBA2BB}"/>
              </a:ext>
            </a:extLst>
          </p:cNvPr>
          <p:cNvSpPr/>
          <p:nvPr/>
        </p:nvSpPr>
        <p:spPr>
          <a:xfrm>
            <a:off x="-258595" y="333970"/>
            <a:ext cx="5725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RECONCILIATION</a:t>
            </a:r>
          </a:p>
        </p:txBody>
      </p:sp>
    </p:spTree>
    <p:extLst>
      <p:ext uri="{BB962C8B-B14F-4D97-AF65-F5344CB8AC3E}">
        <p14:creationId xmlns:p14="http://schemas.microsoft.com/office/powerpoint/2010/main" val="1723298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3CC5A0A-597B-45F9-95AC-EA5025A4802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20889" y="0"/>
            <a:ext cx="11356622" cy="1268413"/>
          </a:xfrm>
        </p:spPr>
        <p:txBody>
          <a:bodyPr>
            <a:noAutofit/>
          </a:bodyPr>
          <a:lstStyle/>
          <a:p>
            <a:r>
              <a:rPr lang="en-US" altLang="en-US" sz="4800" b="1" dirty="0"/>
              <a:t>  </a:t>
            </a:r>
            <a:r>
              <a:rPr lang="en-US" altLang="en-US" sz="4000" b="1" dirty="0"/>
              <a:t>Mental Health and wellbeing through Spiritual Insight</a:t>
            </a:r>
            <a:endParaRPr lang="en-AU" altLang="en-US" sz="4000" b="1" dirty="0"/>
          </a:p>
        </p:txBody>
      </p:sp>
      <p:pic>
        <p:nvPicPr>
          <p:cNvPr id="52227" name="Picture 3" descr="MPj04372810000[1]">
            <a:extLst>
              <a:ext uri="{FF2B5EF4-FFF2-40B4-BE49-F238E27FC236}">
                <a16:creationId xmlns:a16="http://schemas.microsoft.com/office/drawing/2014/main" id="{DEBFA408-0C23-4BDA-80B1-47AD6AC409D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4891" y="1200031"/>
            <a:ext cx="8150576" cy="4695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8" name="Text Box 4">
            <a:extLst>
              <a:ext uri="{FF2B5EF4-FFF2-40B4-BE49-F238E27FC236}">
                <a16:creationId xmlns:a16="http://schemas.microsoft.com/office/drawing/2014/main" id="{BBF1EA70-0664-459F-9AFE-B84E908CF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263" y="63293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8FD357CE-05B3-4D69-A862-F4EE53E00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689" y="5996226"/>
            <a:ext cx="1116598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There is 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physical 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body, and there is a spiritual body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		                                                         1 CORINTHIANS, 15:44, NT </a:t>
            </a:r>
            <a:endParaRPr kumimoji="0" lang="en-AU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55373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en-US" b="1" dirty="0">
                <a:solidFill>
                  <a:srgbClr val="AB0DA0"/>
                </a:solidFill>
              </a:rPr>
              <a:t>Acknowledgements</a:t>
            </a:r>
            <a:endParaRPr lang="en-AU" dirty="0">
              <a:solidFill>
                <a:srgbClr val="AB0DA0"/>
              </a:solidFill>
            </a:endParaRPr>
          </a:p>
        </p:txBody>
      </p:sp>
      <p:pic>
        <p:nvPicPr>
          <p:cNvPr id="2050" name="Picture 2" descr="Praying hands 1 free clip art 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292" y="1908061"/>
            <a:ext cx="225878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Picture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" r="1689"/>
          <a:stretch>
            <a:fillRect/>
          </a:stretch>
        </p:blipFill>
        <p:spPr bwMode="auto">
          <a:xfrm>
            <a:off x="6464297" y="4430485"/>
            <a:ext cx="4249064" cy="242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2197174"/>
            <a:ext cx="40576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acknowledge God in our midst, and I acknowledge the </a:t>
            </a:r>
            <a:r>
              <a:rPr kumimoji="0" lang="en-US" alt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traditional custodians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land and rivers of Australia</a:t>
            </a:r>
            <a:r>
              <a:rPr lang="en-US" altLang="en-US" sz="2800" dirty="0">
                <a:solidFill>
                  <a:prstClr val="black"/>
                </a:solidFill>
                <a:latin typeface="Calibri" panose="020F0502020204030204"/>
              </a:rPr>
              <a:t>. I also acknowledge the ancestors of each one of us – those who have contributed to making us who we are today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58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DB1BD-E974-417D-8A1B-39EC240B9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8234"/>
          </a:xfrm>
          <a:solidFill>
            <a:schemeClr val="accent5"/>
          </a:solidFill>
        </p:spPr>
        <p:txBody>
          <a:bodyPr/>
          <a:lstStyle/>
          <a:p>
            <a:r>
              <a:rPr lang="en-US" dirty="0"/>
              <a:t>                  </a:t>
            </a:r>
            <a:r>
              <a:rPr lang="en-US" b="1" dirty="0"/>
              <a:t>Religious and Scientific Discrepancies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9924C-AED3-4727-A0A4-7C9695950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3934"/>
            <a:ext cx="12192000" cy="687493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		                       </a:t>
            </a:r>
            <a:r>
              <a:rPr lang="en-US" sz="2000" b="1" dirty="0">
                <a:solidFill>
                  <a:srgbClr val="AB0DA0"/>
                </a:solidFill>
              </a:rPr>
              <a:t>IN THE BEGINNING					</a:t>
            </a:r>
            <a:r>
              <a:rPr lang="en-US" sz="2000" b="1" dirty="0"/>
              <a:t>						   	                                        </a:t>
            </a:r>
            <a:r>
              <a:rPr lang="en-US" sz="1800" b="1" dirty="0"/>
              <a:t>Southern Hemisphere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					                            </a:t>
            </a:r>
            <a:r>
              <a:rPr lang="en-US" sz="1600" dirty="0"/>
              <a:t>Approx.</a:t>
            </a:r>
            <a:r>
              <a:rPr lang="en-US" sz="1600" dirty="0">
                <a:solidFill>
                  <a:srgbClr val="AB0DA0"/>
                </a:solidFill>
              </a:rPr>
              <a:t> </a:t>
            </a:r>
            <a:r>
              <a:rPr lang="en-US" sz="2000" b="1" dirty="0">
                <a:solidFill>
                  <a:srgbClr val="AB0DA0"/>
                </a:solidFill>
              </a:rPr>
              <a:t>65,000++</a:t>
            </a:r>
            <a:r>
              <a:rPr lang="en-US" sz="2000" b="1" dirty="0" err="1">
                <a:solidFill>
                  <a:srgbClr val="AB0DA0"/>
                </a:solidFill>
              </a:rPr>
              <a:t>yrs</a:t>
            </a:r>
            <a:r>
              <a:rPr lang="en-US" sz="1600" dirty="0">
                <a:solidFill>
                  <a:srgbClr val="AB0DA0"/>
                </a:solidFill>
              </a:rPr>
              <a:t> 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Aboriginal Australians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								                                                       </a:t>
            </a:r>
            <a:r>
              <a:rPr lang="en-US" sz="1600" b="1" dirty="0"/>
              <a:t>carbon dated scientifically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Northern Hemisphere                                                                                                                          approx. </a:t>
            </a:r>
            <a:r>
              <a:rPr lang="en-US" sz="1600" b="1" dirty="0"/>
              <a:t>250 Tribes + over 600 languages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</a:t>
            </a:r>
            <a:r>
              <a:rPr lang="en-US" sz="1600" dirty="0"/>
              <a:t>Approx. </a:t>
            </a:r>
            <a:r>
              <a:rPr lang="en-US" sz="2000" b="1" dirty="0">
                <a:solidFill>
                  <a:srgbClr val="AB0DA0"/>
                </a:solidFill>
              </a:rPr>
              <a:t>5 - 6,000 </a:t>
            </a:r>
            <a:r>
              <a:rPr lang="en-US" sz="2000" b="1" dirty="0" err="1">
                <a:solidFill>
                  <a:srgbClr val="AB0DA0"/>
                </a:solidFill>
              </a:rPr>
              <a:t>Yrs</a:t>
            </a:r>
            <a:r>
              <a:rPr lang="en-US" sz="1600" b="1" dirty="0"/>
              <a:t>                                                                                                                                                             </a:t>
            </a:r>
            <a:r>
              <a:rPr lang="en-US" sz="2400" i="1" dirty="0">
                <a:solidFill>
                  <a:schemeClr val="accent2"/>
                </a:solidFill>
              </a:rPr>
              <a:t>spiritual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	Adam &amp; Eve  </a:t>
            </a:r>
            <a:endParaRPr lang="en-US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            </a:t>
            </a:r>
            <a:r>
              <a:rPr lang="en-US" sz="2400" i="1" dirty="0">
                <a:solidFill>
                  <a:srgbClr val="00B050"/>
                </a:solidFill>
              </a:rPr>
              <a:t>religious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    1440BC         Moses &amp; The Ten Commandments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        29AD         Jesus  &amp; the 2 Love Commandments                                   FIRST  CENTURY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2060"/>
                </a:solidFill>
              </a:rPr>
              <a:t>- - - - - - - - - - - - - - - - - - - - - - - - - - - - - - - - - - - - - - - - - - - - - - - - - - - - - - - - - - - - - - - - - - - - - - - - - - - - - - - - - - - - - - - - - - - - - - - - - - - - - - - - - - - - - - -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                         </a:t>
            </a:r>
            <a:r>
              <a:rPr lang="en-US" sz="1600" b="1" i="1" dirty="0">
                <a:solidFill>
                  <a:srgbClr val="00B050"/>
                </a:solidFill>
              </a:rPr>
              <a:t>religious</a:t>
            </a:r>
            <a:r>
              <a:rPr lang="en-US" sz="1600" b="1" i="1" dirty="0"/>
              <a:t>  &amp;  </a:t>
            </a:r>
            <a:r>
              <a:rPr lang="en-US" sz="1600" b="1" i="1" dirty="0">
                <a:solidFill>
                  <a:schemeClr val="accent2"/>
                </a:solidFill>
              </a:rPr>
              <a:t>spiritual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       380 AD     Roman Catholicism                                                                                                                                                             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spiritual</a:t>
            </a:r>
            <a:r>
              <a:rPr lang="en-US" sz="2000" b="1" i="1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       612 AD</a:t>
            </a:r>
            <a:r>
              <a:rPr lang="en-US" sz="1600" b="1" dirty="0">
                <a:solidFill>
                  <a:srgbClr val="FF0000"/>
                </a:solidFill>
              </a:rPr>
              <a:t>     </a:t>
            </a:r>
            <a:r>
              <a:rPr lang="en-US" sz="1600" b="1" dirty="0"/>
              <a:t> Islam                                                                                                                                                                       </a:t>
            </a:r>
            <a:r>
              <a:rPr lang="en-US" sz="1600" b="1" dirty="0">
                <a:solidFill>
                  <a:srgbClr val="FF0000"/>
                </a:solidFill>
              </a:rPr>
              <a:t>1788     British invasion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The SOLUTIONS = TRUTH, RECONCILIATION, UNITY &amp; LOVING KINDNESS                </a:t>
            </a:r>
            <a:r>
              <a:rPr lang="en-US" sz="1600" b="1" dirty="0"/>
              <a:t>religion &amp; colonization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990099"/>
                </a:solidFill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990099"/>
                </a:solidFill>
              </a:rPr>
              <a:t>   21</a:t>
            </a:r>
            <a:r>
              <a:rPr lang="en-US" sz="2000" b="1" baseline="30000" dirty="0">
                <a:solidFill>
                  <a:srgbClr val="990099"/>
                </a:solidFill>
              </a:rPr>
              <a:t>st</a:t>
            </a:r>
            <a:r>
              <a:rPr lang="en-US" sz="2000" b="1" dirty="0">
                <a:solidFill>
                  <a:srgbClr val="990099"/>
                </a:solidFill>
              </a:rPr>
              <a:t> Century chaos                                                                                                                                 21</a:t>
            </a:r>
            <a:r>
              <a:rPr lang="en-US" sz="2000" b="1" baseline="30000" dirty="0">
                <a:solidFill>
                  <a:srgbClr val="990099"/>
                </a:solidFill>
              </a:rPr>
              <a:t>st</a:t>
            </a:r>
            <a:r>
              <a:rPr lang="en-US" sz="2000" b="1" dirty="0">
                <a:solidFill>
                  <a:srgbClr val="990099"/>
                </a:solidFill>
              </a:rPr>
              <a:t> Century chaos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>
                <a:solidFill>
                  <a:srgbClr val="990099"/>
                </a:solidFill>
              </a:rPr>
              <a:t>                                                                          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CLOSING the GAP                                 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											</a:t>
            </a:r>
            <a:r>
              <a:rPr lang="en-US" sz="1800" b="1">
                <a:solidFill>
                  <a:prstClr val="black"/>
                </a:solidFill>
                <a:latin typeface="Calibri" panose="020F0502020204030204"/>
              </a:rPr>
              <a:t>           </a:t>
            </a:r>
            <a:r>
              <a:rPr lang="en-US" sz="800" dirty="0"/>
              <a:t>© S. J.  Carlyon October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9D352434-389C-48C8-BBF9-608FB697C101}"/>
              </a:ext>
            </a:extLst>
          </p:cNvPr>
          <p:cNvSpPr/>
          <p:nvPr/>
        </p:nvSpPr>
        <p:spPr>
          <a:xfrm>
            <a:off x="9932738" y="2743200"/>
            <a:ext cx="122948" cy="345472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1C443CED-A4EB-4AAA-8AE9-7DCC34323E45}"/>
              </a:ext>
            </a:extLst>
          </p:cNvPr>
          <p:cNvSpPr/>
          <p:nvPr/>
        </p:nvSpPr>
        <p:spPr>
          <a:xfrm rot="4635456">
            <a:off x="5087357" y="-560995"/>
            <a:ext cx="144985" cy="537351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Arrow: Up-Down 13">
            <a:extLst>
              <a:ext uri="{FF2B5EF4-FFF2-40B4-BE49-F238E27FC236}">
                <a16:creationId xmlns:a16="http://schemas.microsoft.com/office/drawing/2014/main" id="{C8773C33-58B1-4763-BF8C-EE022DF74CFD}"/>
              </a:ext>
            </a:extLst>
          </p:cNvPr>
          <p:cNvSpPr/>
          <p:nvPr/>
        </p:nvSpPr>
        <p:spPr>
          <a:xfrm rot="10800000" flipH="1">
            <a:off x="1069738" y="3680177"/>
            <a:ext cx="122948" cy="251774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rt 14">
            <a:extLst>
              <a:ext uri="{FF2B5EF4-FFF2-40B4-BE49-F238E27FC236}">
                <a16:creationId xmlns:a16="http://schemas.microsoft.com/office/drawing/2014/main" id="{6820D07E-24EA-4E3C-B873-764D96626BCC}"/>
              </a:ext>
            </a:extLst>
          </p:cNvPr>
          <p:cNvSpPr/>
          <p:nvPr/>
        </p:nvSpPr>
        <p:spPr>
          <a:xfrm>
            <a:off x="956233" y="4483667"/>
            <a:ext cx="349957" cy="375354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4D329E9D-6933-46BF-BF8B-BEF939D0C288}"/>
              </a:ext>
            </a:extLst>
          </p:cNvPr>
          <p:cNvSpPr/>
          <p:nvPr/>
        </p:nvSpPr>
        <p:spPr>
          <a:xfrm>
            <a:off x="5294489" y="1072841"/>
            <a:ext cx="801511" cy="779203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Up-Down 9">
            <a:extLst>
              <a:ext uri="{FF2B5EF4-FFF2-40B4-BE49-F238E27FC236}">
                <a16:creationId xmlns:a16="http://schemas.microsoft.com/office/drawing/2014/main" id="{93BD7A18-E148-4903-8968-AE1BA8A6753F}"/>
              </a:ext>
            </a:extLst>
          </p:cNvPr>
          <p:cNvSpPr/>
          <p:nvPr/>
        </p:nvSpPr>
        <p:spPr>
          <a:xfrm rot="4995710">
            <a:off x="195769" y="11616122"/>
            <a:ext cx="169376" cy="169333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D333773-787D-4F03-93DE-61A97977286F}"/>
              </a:ext>
            </a:extLst>
          </p:cNvPr>
          <p:cNvSpPr/>
          <p:nvPr/>
        </p:nvSpPr>
        <p:spPr>
          <a:xfrm>
            <a:off x="1306190" y="6620359"/>
            <a:ext cx="3127024" cy="90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629614E-3038-47AD-8E2C-94CEB7275F5F}"/>
              </a:ext>
            </a:extLst>
          </p:cNvPr>
          <p:cNvSpPr/>
          <p:nvPr/>
        </p:nvSpPr>
        <p:spPr>
          <a:xfrm rot="10800000" flipV="1">
            <a:off x="7027945" y="6574922"/>
            <a:ext cx="2904793" cy="90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79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extLst>
              <a:ext uri="{FF2B5EF4-FFF2-40B4-BE49-F238E27FC236}">
                <a16:creationId xmlns:a16="http://schemas.microsoft.com/office/drawing/2014/main" id="{2F4C28BD-4164-48EA-9268-6108FD824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8" y="188913"/>
            <a:ext cx="2233612" cy="2016125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219" name="Oval 3">
            <a:extLst>
              <a:ext uri="{FF2B5EF4-FFF2-40B4-BE49-F238E27FC236}">
                <a16:creationId xmlns:a16="http://schemas.microsoft.com/office/drawing/2014/main" id="{092C9A47-8639-4427-9B45-460937277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4221163"/>
            <a:ext cx="287337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076" name="AutoShape 4">
            <a:extLst>
              <a:ext uri="{FF2B5EF4-FFF2-40B4-BE49-F238E27FC236}">
                <a16:creationId xmlns:a16="http://schemas.microsoft.com/office/drawing/2014/main" id="{8373BD15-F0E7-4070-A434-C319B3AAA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692150"/>
            <a:ext cx="792163" cy="89693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8CD408C3-DCAE-489B-A4E1-1806513F0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981075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7A9329ED-81F5-44A6-85BA-22F853956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981075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61B76394-4643-45E0-AB1D-00B1EE1B8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1120" y="981075"/>
            <a:ext cx="28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80" name="Text Box 8">
            <a:extLst>
              <a:ext uri="{FF2B5EF4-FFF2-40B4-BE49-F238E27FC236}">
                <a16:creationId xmlns:a16="http://schemas.microsoft.com/office/drawing/2014/main" id="{CF413275-AC42-4D46-B2BE-101685426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333375"/>
            <a:ext cx="34925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  The Creator, Spirit of Life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  The Oneness of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  The Godhead = The Father,       Jesus the Son &amp; The Holy Spirit</a:t>
            </a:r>
          </a:p>
        </p:txBody>
      </p:sp>
      <p:sp>
        <p:nvSpPr>
          <p:cNvPr id="9225" name="Freeform 9">
            <a:extLst>
              <a:ext uri="{FF2B5EF4-FFF2-40B4-BE49-F238E27FC236}">
                <a16:creationId xmlns:a16="http://schemas.microsoft.com/office/drawing/2014/main" id="{35531AE3-6AFD-4483-85BF-FBA42D07AFA2}"/>
              </a:ext>
            </a:extLst>
          </p:cNvPr>
          <p:cNvSpPr>
            <a:spLocks/>
          </p:cNvSpPr>
          <p:nvPr/>
        </p:nvSpPr>
        <p:spPr bwMode="auto">
          <a:xfrm>
            <a:off x="1847850" y="31750"/>
            <a:ext cx="9223375" cy="865188"/>
          </a:xfrm>
          <a:custGeom>
            <a:avLst/>
            <a:gdLst>
              <a:gd name="T0" fmla="*/ 0 w 5783"/>
              <a:gd name="T1" fmla="*/ 2147483646 h 545"/>
              <a:gd name="T2" fmla="*/ 2147483646 w 5783"/>
              <a:gd name="T3" fmla="*/ 2147483646 h 545"/>
              <a:gd name="T4" fmla="*/ 2147483646 w 5783"/>
              <a:gd name="T5" fmla="*/ 2147483646 h 545"/>
              <a:gd name="T6" fmla="*/ 2147483646 w 5783"/>
              <a:gd name="T7" fmla="*/ 2147483646 h 545"/>
              <a:gd name="T8" fmla="*/ 2147483646 w 5783"/>
              <a:gd name="T9" fmla="*/ 2147483646 h 545"/>
              <a:gd name="T10" fmla="*/ 2147483646 w 5783"/>
              <a:gd name="T11" fmla="*/ 2147483646 h 5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83"/>
              <a:gd name="T19" fmla="*/ 0 h 545"/>
              <a:gd name="T20" fmla="*/ 5783 w 5783"/>
              <a:gd name="T21" fmla="*/ 545 h 5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83" h="545">
                <a:moveTo>
                  <a:pt x="0" y="280"/>
                </a:moveTo>
                <a:cubicBezTo>
                  <a:pt x="469" y="412"/>
                  <a:pt x="938" y="545"/>
                  <a:pt x="1361" y="507"/>
                </a:cubicBezTo>
                <a:cubicBezTo>
                  <a:pt x="1784" y="469"/>
                  <a:pt x="2170" y="106"/>
                  <a:pt x="2540" y="53"/>
                </a:cubicBezTo>
                <a:cubicBezTo>
                  <a:pt x="2910" y="0"/>
                  <a:pt x="3092" y="167"/>
                  <a:pt x="3583" y="190"/>
                </a:cubicBezTo>
                <a:cubicBezTo>
                  <a:pt x="4074" y="213"/>
                  <a:pt x="5193" y="190"/>
                  <a:pt x="5488" y="190"/>
                </a:cubicBezTo>
                <a:cubicBezTo>
                  <a:pt x="5783" y="190"/>
                  <a:pt x="5567" y="190"/>
                  <a:pt x="5352" y="19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26" name="Freeform 10">
            <a:extLst>
              <a:ext uri="{FF2B5EF4-FFF2-40B4-BE49-F238E27FC236}">
                <a16:creationId xmlns:a16="http://schemas.microsoft.com/office/drawing/2014/main" id="{040F41CA-23F4-49A3-BACB-52C49C1E72EA}"/>
              </a:ext>
            </a:extLst>
          </p:cNvPr>
          <p:cNvSpPr>
            <a:spLocks/>
          </p:cNvSpPr>
          <p:nvPr/>
        </p:nvSpPr>
        <p:spPr bwMode="auto">
          <a:xfrm>
            <a:off x="1847850" y="1233488"/>
            <a:ext cx="8712200" cy="911225"/>
          </a:xfrm>
          <a:custGeom>
            <a:avLst/>
            <a:gdLst>
              <a:gd name="T0" fmla="*/ 0 w 5488"/>
              <a:gd name="T1" fmla="*/ 2147483646 h 574"/>
              <a:gd name="T2" fmla="*/ 2147483646 w 5488"/>
              <a:gd name="T3" fmla="*/ 2147483646 h 574"/>
              <a:gd name="T4" fmla="*/ 2147483646 w 5488"/>
              <a:gd name="T5" fmla="*/ 2147483646 h 574"/>
              <a:gd name="T6" fmla="*/ 2147483646 w 5488"/>
              <a:gd name="T7" fmla="*/ 2147483646 h 574"/>
              <a:gd name="T8" fmla="*/ 2147483646 w 5488"/>
              <a:gd name="T9" fmla="*/ 2147483646 h 5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88"/>
              <a:gd name="T16" fmla="*/ 0 h 574"/>
              <a:gd name="T17" fmla="*/ 5488 w 5488"/>
              <a:gd name="T18" fmla="*/ 574 h 5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88" h="574">
                <a:moveTo>
                  <a:pt x="0" y="113"/>
                </a:moveTo>
                <a:cubicBezTo>
                  <a:pt x="370" y="56"/>
                  <a:pt x="741" y="0"/>
                  <a:pt x="1179" y="68"/>
                </a:cubicBezTo>
                <a:cubicBezTo>
                  <a:pt x="1617" y="136"/>
                  <a:pt x="2223" y="468"/>
                  <a:pt x="2631" y="521"/>
                </a:cubicBezTo>
                <a:cubicBezTo>
                  <a:pt x="3039" y="574"/>
                  <a:pt x="3153" y="408"/>
                  <a:pt x="3629" y="385"/>
                </a:cubicBezTo>
                <a:cubicBezTo>
                  <a:pt x="4105" y="362"/>
                  <a:pt x="5178" y="385"/>
                  <a:pt x="5488" y="38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27" name="AutoShape 11">
            <a:extLst>
              <a:ext uri="{FF2B5EF4-FFF2-40B4-BE49-F238E27FC236}">
                <a16:creationId xmlns:a16="http://schemas.microsoft.com/office/drawing/2014/main" id="{E8331EB9-5CD3-4638-8020-7BAAE7FF60DF}"/>
              </a:ext>
            </a:extLst>
          </p:cNvPr>
          <p:cNvSpPr>
            <a:spLocks noChangeArrowheads="1"/>
          </p:cNvSpPr>
          <p:nvPr/>
        </p:nvSpPr>
        <p:spPr bwMode="auto">
          <a:xfrm rot="1343758">
            <a:off x="2460625" y="2370138"/>
            <a:ext cx="1079500" cy="12954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F3D35BFB-6C84-42D8-89ED-47744C282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2565400"/>
            <a:ext cx="288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9229" name="Text Box 13">
            <a:extLst>
              <a:ext uri="{FF2B5EF4-FFF2-40B4-BE49-F238E27FC236}">
                <a16:creationId xmlns:a16="http://schemas.microsoft.com/office/drawing/2014/main" id="{DEF6DE07-9B7D-4A5E-9BD6-7EA8C4DF6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2636838"/>
            <a:ext cx="288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9230" name="Line 14">
            <a:extLst>
              <a:ext uri="{FF2B5EF4-FFF2-40B4-BE49-F238E27FC236}">
                <a16:creationId xmlns:a16="http://schemas.microsoft.com/office/drawing/2014/main" id="{F66D00CA-6A68-42B7-B7A3-69C0F5CEB5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67213" y="1412875"/>
            <a:ext cx="1152525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31" name="Line 15">
            <a:extLst>
              <a:ext uri="{FF2B5EF4-FFF2-40B4-BE49-F238E27FC236}">
                <a16:creationId xmlns:a16="http://schemas.microsoft.com/office/drawing/2014/main" id="{C24190DF-F352-4FB4-ABFF-62EEBCEDAD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87713" y="1773238"/>
            <a:ext cx="1008062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32" name="Line 16">
            <a:extLst>
              <a:ext uri="{FF2B5EF4-FFF2-40B4-BE49-F238E27FC236}">
                <a16:creationId xmlns:a16="http://schemas.microsoft.com/office/drawing/2014/main" id="{31CC2399-4A49-4690-8602-E04D179DA2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27350" y="2420938"/>
            <a:ext cx="360363" cy="1444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33" name="Line 17">
            <a:extLst>
              <a:ext uri="{FF2B5EF4-FFF2-40B4-BE49-F238E27FC236}">
                <a16:creationId xmlns:a16="http://schemas.microsoft.com/office/drawing/2014/main" id="{AE0B8213-41EA-45F2-BDA2-DAEE1F5DA4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66988" y="3644900"/>
            <a:ext cx="21590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90" name="Line 18">
            <a:extLst>
              <a:ext uri="{FF2B5EF4-FFF2-40B4-BE49-F238E27FC236}">
                <a16:creationId xmlns:a16="http://schemas.microsoft.com/office/drawing/2014/main" id="{DE08B4F3-CB85-4DE8-9EF4-5428D4F123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58054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35" name="Text Box 19">
            <a:extLst>
              <a:ext uri="{FF2B5EF4-FFF2-40B4-BE49-F238E27FC236}">
                <a16:creationId xmlns:a16="http://schemas.microsoft.com/office/drawing/2014/main" id="{2952A25A-EC49-4ED4-8534-E76398D2A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5805488"/>
            <a:ext cx="71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Birth</a:t>
            </a:r>
          </a:p>
        </p:txBody>
      </p:sp>
      <p:sp>
        <p:nvSpPr>
          <p:cNvPr id="3100" name="Text Box 28">
            <a:extLst>
              <a:ext uri="{FF2B5EF4-FFF2-40B4-BE49-F238E27FC236}">
                <a16:creationId xmlns:a16="http://schemas.microsoft.com/office/drawing/2014/main" id="{BCE98EE0-EDA1-4725-93E8-9F6395E8D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9938" y="5805488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Death</a:t>
            </a:r>
          </a:p>
        </p:txBody>
      </p:sp>
      <p:sp>
        <p:nvSpPr>
          <p:cNvPr id="9245" name="Rectangle 29">
            <a:extLst>
              <a:ext uri="{FF2B5EF4-FFF2-40B4-BE49-F238E27FC236}">
                <a16:creationId xmlns:a16="http://schemas.microsoft.com/office/drawing/2014/main" id="{D2654A4A-CC59-4657-9D3B-7499BDEAB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5013325"/>
            <a:ext cx="288925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246" name="Rectangle 30">
            <a:extLst>
              <a:ext uri="{FF2B5EF4-FFF2-40B4-BE49-F238E27FC236}">
                <a16:creationId xmlns:a16="http://schemas.microsoft.com/office/drawing/2014/main" id="{603B265A-1520-4006-8AD9-5359FC5A2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4724400"/>
            <a:ext cx="288925" cy="1081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247" name="Rectangle 31">
            <a:extLst>
              <a:ext uri="{FF2B5EF4-FFF2-40B4-BE49-F238E27FC236}">
                <a16:creationId xmlns:a16="http://schemas.microsoft.com/office/drawing/2014/main" id="{B57F7030-11E4-4841-AD48-CF117621E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8" y="4437063"/>
            <a:ext cx="287337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248" name="Rectangle 32">
            <a:extLst>
              <a:ext uri="{FF2B5EF4-FFF2-40B4-BE49-F238E27FC236}">
                <a16:creationId xmlns:a16="http://schemas.microsoft.com/office/drawing/2014/main" id="{14B8E1F5-DB8D-496B-B078-4E6C3A440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4221163"/>
            <a:ext cx="287337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249" name="Rectangle 33">
            <a:extLst>
              <a:ext uri="{FF2B5EF4-FFF2-40B4-BE49-F238E27FC236}">
                <a16:creationId xmlns:a16="http://schemas.microsoft.com/office/drawing/2014/main" id="{F473F2CC-13CB-4534-8E4B-FDD5E7888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48" y="4069644"/>
            <a:ext cx="287337" cy="1728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250" name="Rectangle 34">
            <a:extLst>
              <a:ext uri="{FF2B5EF4-FFF2-40B4-BE49-F238E27FC236}">
                <a16:creationId xmlns:a16="http://schemas.microsoft.com/office/drawing/2014/main" id="{8396972B-E26A-4D04-A172-4A95BBEFD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63" y="4108450"/>
            <a:ext cx="287337" cy="1697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251" name="Rectangle 35">
            <a:extLst>
              <a:ext uri="{FF2B5EF4-FFF2-40B4-BE49-F238E27FC236}">
                <a16:creationId xmlns:a16="http://schemas.microsoft.com/office/drawing/2014/main" id="{59BC9BBA-7162-4BF2-A320-13F0028EA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993" y="4165599"/>
            <a:ext cx="287337" cy="16557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252" name="Rectangle 36">
            <a:extLst>
              <a:ext uri="{FF2B5EF4-FFF2-40B4-BE49-F238E27FC236}">
                <a16:creationId xmlns:a16="http://schemas.microsoft.com/office/drawing/2014/main" id="{6509ABCE-FE31-421D-A167-D54BD4A06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6950" y="4581525"/>
            <a:ext cx="287338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253" name="Line 37">
            <a:extLst>
              <a:ext uri="{FF2B5EF4-FFF2-40B4-BE49-F238E27FC236}">
                <a16:creationId xmlns:a16="http://schemas.microsoft.com/office/drawing/2014/main" id="{F8BC94FD-106C-446B-B34F-20AF89AEBF4C}"/>
              </a:ext>
            </a:extLst>
          </p:cNvPr>
          <p:cNvSpPr>
            <a:spLocks noChangeShapeType="1"/>
          </p:cNvSpPr>
          <p:nvPr/>
        </p:nvSpPr>
        <p:spPr bwMode="auto">
          <a:xfrm>
            <a:off x="9336088" y="5373688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54" name="Line 38">
            <a:extLst>
              <a:ext uri="{FF2B5EF4-FFF2-40B4-BE49-F238E27FC236}">
                <a16:creationId xmlns:a16="http://schemas.microsoft.com/office/drawing/2014/main" id="{CA1E7CC5-9CC5-4D71-95E0-B2FF5A9EAD2A}"/>
              </a:ext>
            </a:extLst>
          </p:cNvPr>
          <p:cNvSpPr>
            <a:spLocks noChangeShapeType="1"/>
          </p:cNvSpPr>
          <p:nvPr/>
        </p:nvSpPr>
        <p:spPr bwMode="auto">
          <a:xfrm>
            <a:off x="9336088" y="5661025"/>
            <a:ext cx="1008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55" name="Line 39">
            <a:extLst>
              <a:ext uri="{FF2B5EF4-FFF2-40B4-BE49-F238E27FC236}">
                <a16:creationId xmlns:a16="http://schemas.microsoft.com/office/drawing/2014/main" id="{3376CDED-73B0-42B0-BD96-C098277637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44150" y="5661025"/>
            <a:ext cx="0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56" name="AutoShape 40">
            <a:extLst>
              <a:ext uri="{FF2B5EF4-FFF2-40B4-BE49-F238E27FC236}">
                <a16:creationId xmlns:a16="http://schemas.microsoft.com/office/drawing/2014/main" id="{D56D4EA2-CE33-4464-86EA-39543E900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6450" y="4868863"/>
            <a:ext cx="360363" cy="4318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113" name="Text Box 41">
            <a:extLst>
              <a:ext uri="{FF2B5EF4-FFF2-40B4-BE49-F238E27FC236}">
                <a16:creationId xmlns:a16="http://schemas.microsoft.com/office/drawing/2014/main" id="{4C4CA1C7-33EF-4D8E-94CB-C5CD22A72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6092825"/>
            <a:ext cx="208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Formative Years -</a:t>
            </a:r>
          </a:p>
        </p:txBody>
      </p:sp>
      <p:sp>
        <p:nvSpPr>
          <p:cNvPr id="3114" name="Text Box 42">
            <a:extLst>
              <a:ext uri="{FF2B5EF4-FFF2-40B4-BE49-F238E27FC236}">
                <a16:creationId xmlns:a16="http://schemas.microsoft.com/office/drawing/2014/main" id="{52F31A5D-EFE7-4F7F-BF8C-AACE96E2D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6092825"/>
            <a:ext cx="2160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Sexual Awareness - </a:t>
            </a:r>
          </a:p>
        </p:txBody>
      </p:sp>
      <p:sp>
        <p:nvSpPr>
          <p:cNvPr id="3115" name="Text Box 43">
            <a:extLst>
              <a:ext uri="{FF2B5EF4-FFF2-40B4-BE49-F238E27FC236}">
                <a16:creationId xmlns:a16="http://schemas.microsoft.com/office/drawing/2014/main" id="{31EFE2F6-8DE6-4179-814D-A34217362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5" y="6092825"/>
            <a:ext cx="2339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- Self Actualization </a:t>
            </a:r>
          </a:p>
        </p:txBody>
      </p:sp>
      <p:sp>
        <p:nvSpPr>
          <p:cNvPr id="3116" name="Text Box 44">
            <a:extLst>
              <a:ext uri="{FF2B5EF4-FFF2-40B4-BE49-F238E27FC236}">
                <a16:creationId xmlns:a16="http://schemas.microsoft.com/office/drawing/2014/main" id="{2E9B5CC1-E1C9-4F7C-8F50-8148863CD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6092825"/>
            <a:ext cx="2303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Search for Meaning</a:t>
            </a:r>
          </a:p>
        </p:txBody>
      </p:sp>
      <p:sp>
        <p:nvSpPr>
          <p:cNvPr id="9261" name="Text Box 45">
            <a:extLst>
              <a:ext uri="{FF2B5EF4-FFF2-40B4-BE49-F238E27FC236}">
                <a16:creationId xmlns:a16="http://schemas.microsoft.com/office/drawing/2014/main" id="{FDB56B59-8CAA-4BFD-A55C-E922206B2C5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3185142" y="3617478"/>
            <a:ext cx="4000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12 Months</a:t>
            </a:r>
          </a:p>
        </p:txBody>
      </p:sp>
      <p:sp>
        <p:nvSpPr>
          <p:cNvPr id="9262" name="Text Box 46">
            <a:extLst>
              <a:ext uri="{FF2B5EF4-FFF2-40B4-BE49-F238E27FC236}">
                <a16:creationId xmlns:a16="http://schemas.microsoft.com/office/drawing/2014/main" id="{296473A0-1492-4C17-9C89-042AB1384FE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3717925" y="3429000"/>
            <a:ext cx="4000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6 Years</a:t>
            </a:r>
          </a:p>
        </p:txBody>
      </p:sp>
      <p:sp>
        <p:nvSpPr>
          <p:cNvPr id="9263" name="Text Box 47">
            <a:extLst>
              <a:ext uri="{FF2B5EF4-FFF2-40B4-BE49-F238E27FC236}">
                <a16:creationId xmlns:a16="http://schemas.microsoft.com/office/drawing/2014/main" id="{EA9AB992-BF33-4E76-99CC-631B8ED9B72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4410075" y="3141663"/>
            <a:ext cx="4000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10 Years</a:t>
            </a:r>
          </a:p>
        </p:txBody>
      </p:sp>
      <p:sp>
        <p:nvSpPr>
          <p:cNvPr id="9264" name="Text Box 48">
            <a:extLst>
              <a:ext uri="{FF2B5EF4-FFF2-40B4-BE49-F238E27FC236}">
                <a16:creationId xmlns:a16="http://schemas.microsoft.com/office/drawing/2014/main" id="{36A4F2CB-4E19-4E9B-97E5-C8BF4763E255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014913" y="2781300"/>
            <a:ext cx="4000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Pre Teens</a:t>
            </a:r>
          </a:p>
        </p:txBody>
      </p:sp>
      <p:sp>
        <p:nvSpPr>
          <p:cNvPr id="9265" name="Text Box 49">
            <a:extLst>
              <a:ext uri="{FF2B5EF4-FFF2-40B4-BE49-F238E27FC236}">
                <a16:creationId xmlns:a16="http://schemas.microsoft.com/office/drawing/2014/main" id="{E7964B8E-7CBA-4104-87EB-FC53C5D1DFC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734050" y="2852738"/>
            <a:ext cx="4000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Teens</a:t>
            </a:r>
          </a:p>
        </p:txBody>
      </p:sp>
      <p:sp>
        <p:nvSpPr>
          <p:cNvPr id="9266" name="Text Box 50">
            <a:extLst>
              <a:ext uri="{FF2B5EF4-FFF2-40B4-BE49-F238E27FC236}">
                <a16:creationId xmlns:a16="http://schemas.microsoft.com/office/drawing/2014/main" id="{3C3BD78F-72C4-4203-8A82-7FEDA11C8A2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381720" y="2420936"/>
            <a:ext cx="400110" cy="166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Young Adult</a:t>
            </a:r>
          </a:p>
        </p:txBody>
      </p:sp>
      <p:sp>
        <p:nvSpPr>
          <p:cNvPr id="9267" name="Text Box 51">
            <a:extLst>
              <a:ext uri="{FF2B5EF4-FFF2-40B4-BE49-F238E27FC236}">
                <a16:creationId xmlns:a16="http://schemas.microsoft.com/office/drawing/2014/main" id="{66CE48C2-50E2-4B41-A086-E0021300BBF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785040" y="2305579"/>
            <a:ext cx="400110" cy="186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Middle Age</a:t>
            </a:r>
          </a:p>
        </p:txBody>
      </p:sp>
      <p:sp>
        <p:nvSpPr>
          <p:cNvPr id="9268" name="Text Box 52">
            <a:extLst>
              <a:ext uri="{FF2B5EF4-FFF2-40B4-BE49-F238E27FC236}">
                <a16:creationId xmlns:a16="http://schemas.microsoft.com/office/drawing/2014/main" id="{0AB61382-43B2-42B9-B785-4BA04B54EAC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8577909" y="3286131"/>
            <a:ext cx="400110" cy="136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Old Age</a:t>
            </a:r>
          </a:p>
        </p:txBody>
      </p:sp>
      <p:sp>
        <p:nvSpPr>
          <p:cNvPr id="9269" name="Text Box 53">
            <a:extLst>
              <a:ext uri="{FF2B5EF4-FFF2-40B4-BE49-F238E27FC236}">
                <a16:creationId xmlns:a16="http://schemas.microsoft.com/office/drawing/2014/main" id="{A7AAEF79-3EF9-48F7-B8E0-BE3872A7E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0188" y="4437063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RIP</a:t>
            </a:r>
          </a:p>
        </p:txBody>
      </p:sp>
      <p:sp>
        <p:nvSpPr>
          <p:cNvPr id="9270" name="Line 54">
            <a:extLst>
              <a:ext uri="{FF2B5EF4-FFF2-40B4-BE49-F238E27FC236}">
                <a16:creationId xmlns:a16="http://schemas.microsoft.com/office/drawing/2014/main" id="{31C9969E-7712-45E9-B8F9-4468276328B2}"/>
              </a:ext>
            </a:extLst>
          </p:cNvPr>
          <p:cNvSpPr>
            <a:spLocks noChangeShapeType="1"/>
          </p:cNvSpPr>
          <p:nvPr/>
        </p:nvSpPr>
        <p:spPr bwMode="auto">
          <a:xfrm>
            <a:off x="9409113" y="47974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71" name="Line 55">
            <a:extLst>
              <a:ext uri="{FF2B5EF4-FFF2-40B4-BE49-F238E27FC236}">
                <a16:creationId xmlns:a16="http://schemas.microsoft.com/office/drawing/2014/main" id="{F5B07813-369A-4258-A31A-A7FF248B1A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64650" y="4941888"/>
            <a:ext cx="287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72" name="Line 56">
            <a:extLst>
              <a:ext uri="{FF2B5EF4-FFF2-40B4-BE49-F238E27FC236}">
                <a16:creationId xmlns:a16="http://schemas.microsoft.com/office/drawing/2014/main" id="{1B625EFC-7924-41AB-8EB7-5812598A938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480550" y="3716338"/>
            <a:ext cx="360363" cy="1081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73" name="Line 57">
            <a:extLst>
              <a:ext uri="{FF2B5EF4-FFF2-40B4-BE49-F238E27FC236}">
                <a16:creationId xmlns:a16="http://schemas.microsoft.com/office/drawing/2014/main" id="{CC58A90E-7DA8-4729-94FE-16674521596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401050" y="2492375"/>
            <a:ext cx="1008063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74" name="Line 58">
            <a:extLst>
              <a:ext uri="{FF2B5EF4-FFF2-40B4-BE49-F238E27FC236}">
                <a16:creationId xmlns:a16="http://schemas.microsoft.com/office/drawing/2014/main" id="{A7D92261-48CC-46FD-A9B4-E35EC18BCFE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27800" y="1412875"/>
            <a:ext cx="1728788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75" name="Oval 59">
            <a:extLst>
              <a:ext uri="{FF2B5EF4-FFF2-40B4-BE49-F238E27FC236}">
                <a16:creationId xmlns:a16="http://schemas.microsoft.com/office/drawing/2014/main" id="{69C82590-B924-4398-99D1-3980CABB1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4581525"/>
            <a:ext cx="431800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276" name="Oval 60">
            <a:extLst>
              <a:ext uri="{FF2B5EF4-FFF2-40B4-BE49-F238E27FC236}">
                <a16:creationId xmlns:a16="http://schemas.microsoft.com/office/drawing/2014/main" id="{347A6EBC-5A09-4D80-9DFC-2E37222EE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640" y="5438777"/>
            <a:ext cx="84928" cy="366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277" name="Oval 61">
            <a:extLst>
              <a:ext uri="{FF2B5EF4-FFF2-40B4-BE49-F238E27FC236}">
                <a16:creationId xmlns:a16="http://schemas.microsoft.com/office/drawing/2014/main" id="{1EA83CC0-F745-4FC8-A367-87AAE21B2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8733" y="5510213"/>
            <a:ext cx="88106" cy="3023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278" name="Oval 62">
            <a:extLst>
              <a:ext uri="{FF2B5EF4-FFF2-40B4-BE49-F238E27FC236}">
                <a16:creationId xmlns:a16="http://schemas.microsoft.com/office/drawing/2014/main" id="{29393E8A-7DBE-4BDA-ADA5-AAAFC77C6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4868863"/>
            <a:ext cx="360362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279" name="Line 63">
            <a:extLst>
              <a:ext uri="{FF2B5EF4-FFF2-40B4-BE49-F238E27FC236}">
                <a16:creationId xmlns:a16="http://schemas.microsoft.com/office/drawing/2014/main" id="{718A2273-2EC2-4F08-9E69-ADCA562E8D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87713" y="2420938"/>
            <a:ext cx="0" cy="2873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80" name="Line 64">
            <a:extLst>
              <a:ext uri="{FF2B5EF4-FFF2-40B4-BE49-F238E27FC236}">
                <a16:creationId xmlns:a16="http://schemas.microsoft.com/office/drawing/2014/main" id="{DF45A961-6657-4F61-AEBF-5147DA3466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82888" y="2924175"/>
            <a:ext cx="433387" cy="5762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81" name="Line 65">
            <a:extLst>
              <a:ext uri="{FF2B5EF4-FFF2-40B4-BE49-F238E27FC236}">
                <a16:creationId xmlns:a16="http://schemas.microsoft.com/office/drawing/2014/main" id="{3FC21998-CFF0-4622-9695-AF8119B7FF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2888" y="2852738"/>
            <a:ext cx="0" cy="647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82" name="Line 66">
            <a:extLst>
              <a:ext uri="{FF2B5EF4-FFF2-40B4-BE49-F238E27FC236}">
                <a16:creationId xmlns:a16="http://schemas.microsoft.com/office/drawing/2014/main" id="{C329330C-678D-449B-B7A3-B4577175C48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66988" y="4581525"/>
            <a:ext cx="144462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83" name="Freeform 67">
            <a:extLst>
              <a:ext uri="{FF2B5EF4-FFF2-40B4-BE49-F238E27FC236}">
                <a16:creationId xmlns:a16="http://schemas.microsoft.com/office/drawing/2014/main" id="{1310E205-F2B9-488B-85EB-31EBA79E1351}"/>
              </a:ext>
            </a:extLst>
          </p:cNvPr>
          <p:cNvSpPr>
            <a:spLocks/>
          </p:cNvSpPr>
          <p:nvPr/>
        </p:nvSpPr>
        <p:spPr bwMode="auto">
          <a:xfrm>
            <a:off x="2855913" y="1700213"/>
            <a:ext cx="2808287" cy="3241675"/>
          </a:xfrm>
          <a:custGeom>
            <a:avLst/>
            <a:gdLst>
              <a:gd name="T0" fmla="*/ 0 w 1769"/>
              <a:gd name="T1" fmla="*/ 2147483646 h 2042"/>
              <a:gd name="T2" fmla="*/ 2147483646 w 1769"/>
              <a:gd name="T3" fmla="*/ 2147483646 h 2042"/>
              <a:gd name="T4" fmla="*/ 2147483646 w 1769"/>
              <a:gd name="T5" fmla="*/ 2147483646 h 2042"/>
              <a:gd name="T6" fmla="*/ 2147483646 w 1769"/>
              <a:gd name="T7" fmla="*/ 2147483646 h 2042"/>
              <a:gd name="T8" fmla="*/ 2147483646 w 1769"/>
              <a:gd name="T9" fmla="*/ 0 h 20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9"/>
              <a:gd name="T16" fmla="*/ 0 h 2042"/>
              <a:gd name="T17" fmla="*/ 1769 w 1769"/>
              <a:gd name="T18" fmla="*/ 2042 h 20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9" h="2042">
                <a:moveTo>
                  <a:pt x="0" y="2042"/>
                </a:moveTo>
                <a:cubicBezTo>
                  <a:pt x="105" y="1811"/>
                  <a:pt x="211" y="1581"/>
                  <a:pt x="317" y="1407"/>
                </a:cubicBezTo>
                <a:cubicBezTo>
                  <a:pt x="423" y="1233"/>
                  <a:pt x="461" y="1179"/>
                  <a:pt x="635" y="998"/>
                </a:cubicBezTo>
                <a:cubicBezTo>
                  <a:pt x="809" y="817"/>
                  <a:pt x="1172" y="484"/>
                  <a:pt x="1361" y="318"/>
                </a:cubicBezTo>
                <a:cubicBezTo>
                  <a:pt x="1550" y="152"/>
                  <a:pt x="1701" y="53"/>
                  <a:pt x="176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84" name="Rectangle 68">
            <a:extLst>
              <a:ext uri="{FF2B5EF4-FFF2-40B4-BE49-F238E27FC236}">
                <a16:creationId xmlns:a16="http://schemas.microsoft.com/office/drawing/2014/main" id="{B0C1DC3F-4B11-4B93-BF41-44C03CB3C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8" y="4868863"/>
            <a:ext cx="287337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285" name="Text Box 69">
            <a:extLst>
              <a:ext uri="{FF2B5EF4-FFF2-40B4-BE49-F238E27FC236}">
                <a16:creationId xmlns:a16="http://schemas.microsoft.com/office/drawing/2014/main" id="{8716F14B-99CA-4929-9EC9-7A4AC1D7DFD2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004020" y="2492374"/>
            <a:ext cx="400110" cy="159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Adult</a:t>
            </a:r>
          </a:p>
        </p:txBody>
      </p:sp>
      <p:sp>
        <p:nvSpPr>
          <p:cNvPr id="9286" name="Oval 70">
            <a:extLst>
              <a:ext uri="{FF2B5EF4-FFF2-40B4-BE49-F238E27FC236}">
                <a16:creationId xmlns:a16="http://schemas.microsoft.com/office/drawing/2014/main" id="{68ADAB28-1EAC-4448-A866-8E3E3E643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113" y="5445125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287" name="Oval 71">
            <a:extLst>
              <a:ext uri="{FF2B5EF4-FFF2-40B4-BE49-F238E27FC236}">
                <a16:creationId xmlns:a16="http://schemas.microsoft.com/office/drawing/2014/main" id="{1D53B82C-50E8-4C6E-80D1-8671DA441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013" y="5516563"/>
            <a:ext cx="57467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144" name="Text Box 72">
            <a:extLst>
              <a:ext uri="{FF2B5EF4-FFF2-40B4-BE49-F238E27FC236}">
                <a16:creationId xmlns:a16="http://schemas.microsoft.com/office/drawing/2014/main" id="{5CE71426-A943-49B8-B569-6DE489682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6491288"/>
            <a:ext cx="8112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The  JOURNEY  of  LIFE		     </a:t>
            </a:r>
            <a:r>
              <a:rPr lang="en-US" altLang="en-US" sz="1200" dirty="0">
                <a:solidFill>
                  <a:prstClr val="black"/>
                </a:solidFill>
                <a:latin typeface="Tahoma" panose="020B0604030504040204" pitchFamily="34" charset="0"/>
              </a:rPr>
              <a:t>                                                        </a:t>
            </a: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S. J. Carlyon 2006</a:t>
            </a:r>
          </a:p>
        </p:txBody>
      </p:sp>
      <p:sp>
        <p:nvSpPr>
          <p:cNvPr id="3145" name="Line 73">
            <a:extLst>
              <a:ext uri="{FF2B5EF4-FFF2-40B4-BE49-F238E27FC236}">
                <a16:creationId xmlns:a16="http://schemas.microsoft.com/office/drawing/2014/main" id="{8F4AF4AB-3247-435D-8A29-BC7B800548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47850" y="21427"/>
            <a:ext cx="0" cy="580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46" name="Text Box 74">
            <a:extLst>
              <a:ext uri="{FF2B5EF4-FFF2-40B4-BE49-F238E27FC236}">
                <a16:creationId xmlns:a16="http://schemas.microsoft.com/office/drawing/2014/main" id="{81FA6C69-82C7-4B42-8ADB-518F36CFC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906" y="0"/>
            <a:ext cx="384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Knowledge = Physical, Emotional, Mental, Spiritual, Social, Environmental, etc. =</a:t>
            </a:r>
          </a:p>
        </p:txBody>
      </p:sp>
      <p:sp>
        <p:nvSpPr>
          <p:cNvPr id="3147" name="Text Box 75">
            <a:extLst>
              <a:ext uri="{FF2B5EF4-FFF2-40B4-BE49-F238E27FC236}">
                <a16:creationId xmlns:a16="http://schemas.microsoft.com/office/drawing/2014/main" id="{0E10C44E-7B96-4DAE-AB5A-877301A9E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0"/>
            <a:ext cx="3313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SPIRITUAL CONNECTEDNESS</a:t>
            </a:r>
          </a:p>
        </p:txBody>
      </p:sp>
      <p:sp>
        <p:nvSpPr>
          <p:cNvPr id="9293" name="Text Box 77">
            <a:extLst>
              <a:ext uri="{FF2B5EF4-FFF2-40B4-BE49-F238E27FC236}">
                <a16:creationId xmlns:a16="http://schemas.microsoft.com/office/drawing/2014/main" id="{90B88AEC-7F42-4060-853F-5EEDF4CFC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2708275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1.</a:t>
            </a:r>
          </a:p>
        </p:txBody>
      </p:sp>
      <p:sp>
        <p:nvSpPr>
          <p:cNvPr id="9294" name="Text Box 78">
            <a:extLst>
              <a:ext uri="{FF2B5EF4-FFF2-40B4-BE49-F238E27FC236}">
                <a16:creationId xmlns:a16="http://schemas.microsoft.com/office/drawing/2014/main" id="{B5D765B4-2E1F-4DEE-9F75-09984D4D4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4437063"/>
            <a:ext cx="57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2.</a:t>
            </a:r>
          </a:p>
        </p:txBody>
      </p:sp>
      <p:sp>
        <p:nvSpPr>
          <p:cNvPr id="9295" name="Freeform 79">
            <a:extLst>
              <a:ext uri="{FF2B5EF4-FFF2-40B4-BE49-F238E27FC236}">
                <a16:creationId xmlns:a16="http://schemas.microsoft.com/office/drawing/2014/main" id="{2001AB9E-6BE3-423F-A352-DFB49A6A0C78}"/>
              </a:ext>
            </a:extLst>
          </p:cNvPr>
          <p:cNvSpPr>
            <a:spLocks/>
          </p:cNvSpPr>
          <p:nvPr/>
        </p:nvSpPr>
        <p:spPr bwMode="auto">
          <a:xfrm>
            <a:off x="6311900" y="1700213"/>
            <a:ext cx="863600" cy="1657350"/>
          </a:xfrm>
          <a:custGeom>
            <a:avLst/>
            <a:gdLst>
              <a:gd name="T0" fmla="*/ 2147483646 w 544"/>
              <a:gd name="T1" fmla="*/ 2147483646 h 1044"/>
              <a:gd name="T2" fmla="*/ 0 w 544"/>
              <a:gd name="T3" fmla="*/ 0 h 1044"/>
              <a:gd name="T4" fmla="*/ 0 60000 65536"/>
              <a:gd name="T5" fmla="*/ 0 60000 65536"/>
              <a:gd name="T6" fmla="*/ 0 w 544"/>
              <a:gd name="T7" fmla="*/ 0 h 1044"/>
              <a:gd name="T8" fmla="*/ 544 w 544"/>
              <a:gd name="T9" fmla="*/ 1044 h 10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4" h="1044">
                <a:moveTo>
                  <a:pt x="544" y="1044"/>
                </a:moveTo>
                <a:cubicBezTo>
                  <a:pt x="317" y="609"/>
                  <a:pt x="91" y="17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96" name="Line 80">
            <a:extLst>
              <a:ext uri="{FF2B5EF4-FFF2-40B4-BE49-F238E27FC236}">
                <a16:creationId xmlns:a16="http://schemas.microsoft.com/office/drawing/2014/main" id="{5FA092C3-33BB-44DD-AAEF-4DE789EC56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67437" y="1700212"/>
            <a:ext cx="371475" cy="12239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97" name="Line 81">
            <a:extLst>
              <a:ext uri="{FF2B5EF4-FFF2-40B4-BE49-F238E27FC236}">
                <a16:creationId xmlns:a16="http://schemas.microsoft.com/office/drawing/2014/main" id="{C647095C-C628-483D-BF89-8E8064C40F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15820" y="1583208"/>
            <a:ext cx="144462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98" name="Line 82">
            <a:extLst>
              <a:ext uri="{FF2B5EF4-FFF2-40B4-BE49-F238E27FC236}">
                <a16:creationId xmlns:a16="http://schemas.microsoft.com/office/drawing/2014/main" id="{7EF1B636-AE34-41D2-8E86-4D1F7B546F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32400" y="1700213"/>
            <a:ext cx="64770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99" name="Line 83">
            <a:extLst>
              <a:ext uri="{FF2B5EF4-FFF2-40B4-BE49-F238E27FC236}">
                <a16:creationId xmlns:a16="http://schemas.microsoft.com/office/drawing/2014/main" id="{C64D84CE-A91B-4B1B-8949-EE9EE9D37F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1700213"/>
            <a:ext cx="1225550" cy="2233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00" name="Line 84">
            <a:extLst>
              <a:ext uri="{FF2B5EF4-FFF2-40B4-BE49-F238E27FC236}">
                <a16:creationId xmlns:a16="http://schemas.microsoft.com/office/drawing/2014/main" id="{C92264BE-21A2-4DCE-B745-1CE93C5E1E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2888" y="5157788"/>
            <a:ext cx="576262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01" name="Line 85">
            <a:extLst>
              <a:ext uri="{FF2B5EF4-FFF2-40B4-BE49-F238E27FC236}">
                <a16:creationId xmlns:a16="http://schemas.microsoft.com/office/drawing/2014/main" id="{37C00827-ADBC-4C1E-89C6-AB67A7C2B8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2175" y="5516563"/>
            <a:ext cx="503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02" name="Line 86">
            <a:extLst>
              <a:ext uri="{FF2B5EF4-FFF2-40B4-BE49-F238E27FC236}">
                <a16:creationId xmlns:a16="http://schemas.microsoft.com/office/drawing/2014/main" id="{FD7F8381-617B-424B-8BF2-FD69449856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8438" y="55165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03" name="Line 87">
            <a:extLst>
              <a:ext uri="{FF2B5EF4-FFF2-40B4-BE49-F238E27FC236}">
                <a16:creationId xmlns:a16="http://schemas.microsoft.com/office/drawing/2014/main" id="{202CA420-9EC2-447E-AF0B-740AD55A08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6138" y="5516563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04" name="Line 88">
            <a:extLst>
              <a:ext uri="{FF2B5EF4-FFF2-40B4-BE49-F238E27FC236}">
                <a16:creationId xmlns:a16="http://schemas.microsoft.com/office/drawing/2014/main" id="{BC7AA6C3-7413-4E7B-A322-A1802F93C4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3838" y="5516563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05" name="Line 89">
            <a:extLst>
              <a:ext uri="{FF2B5EF4-FFF2-40B4-BE49-F238E27FC236}">
                <a16:creationId xmlns:a16="http://schemas.microsoft.com/office/drawing/2014/main" id="{466DF2F9-6968-4E62-A022-3744EB0E90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4563" y="5516563"/>
            <a:ext cx="503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06" name="Line 90">
            <a:extLst>
              <a:ext uri="{FF2B5EF4-FFF2-40B4-BE49-F238E27FC236}">
                <a16:creationId xmlns:a16="http://schemas.microsoft.com/office/drawing/2014/main" id="{889EE0F3-5A2D-41C2-B542-8A639669D4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0825" y="5516563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07" name="Line 91">
            <a:extLst>
              <a:ext uri="{FF2B5EF4-FFF2-40B4-BE49-F238E27FC236}">
                <a16:creationId xmlns:a16="http://schemas.microsoft.com/office/drawing/2014/main" id="{BFA0F7F8-48A5-4D72-BA18-6AEBF04CAC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8525" y="5516563"/>
            <a:ext cx="719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08" name="Line 92">
            <a:extLst>
              <a:ext uri="{FF2B5EF4-FFF2-40B4-BE49-F238E27FC236}">
                <a16:creationId xmlns:a16="http://schemas.microsoft.com/office/drawing/2014/main" id="{4ECB64C6-8755-4192-A11B-A12D30EFD6A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0688" y="5516563"/>
            <a:ext cx="7191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09" name="Line 93">
            <a:extLst>
              <a:ext uri="{FF2B5EF4-FFF2-40B4-BE49-F238E27FC236}">
                <a16:creationId xmlns:a16="http://schemas.microsoft.com/office/drawing/2014/main" id="{669FA280-B8FF-4F7F-9729-A53D81A444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32850" y="5516563"/>
            <a:ext cx="503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10" name="Line 94">
            <a:extLst>
              <a:ext uri="{FF2B5EF4-FFF2-40B4-BE49-F238E27FC236}">
                <a16:creationId xmlns:a16="http://schemas.microsoft.com/office/drawing/2014/main" id="{1ABB3C79-C6A1-4206-977C-710F457E5E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34441" y="1700213"/>
            <a:ext cx="1801198" cy="24479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11" name="Line 95">
            <a:extLst>
              <a:ext uri="{FF2B5EF4-FFF2-40B4-BE49-F238E27FC236}">
                <a16:creationId xmlns:a16="http://schemas.microsoft.com/office/drawing/2014/main" id="{7A5EFB46-94DD-4227-A594-1D5DBF73A5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7910" y="1700210"/>
            <a:ext cx="2297728" cy="2303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12" name="Line 96">
            <a:extLst>
              <a:ext uri="{FF2B5EF4-FFF2-40B4-BE49-F238E27FC236}">
                <a16:creationId xmlns:a16="http://schemas.microsoft.com/office/drawing/2014/main" id="{AE92A818-1F7C-4C62-956C-3233FAB79E6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40463" y="1628775"/>
            <a:ext cx="1560513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13" name="Line 97">
            <a:extLst>
              <a:ext uri="{FF2B5EF4-FFF2-40B4-BE49-F238E27FC236}">
                <a16:creationId xmlns:a16="http://schemas.microsoft.com/office/drawing/2014/main" id="{D459AE8C-3B6D-4C25-9DCC-9C32E130779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56363" y="1628775"/>
            <a:ext cx="2232025" cy="23764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314" name="Picture 98" descr="Chris Askey Dove">
            <a:extLst>
              <a:ext uri="{FF2B5EF4-FFF2-40B4-BE49-F238E27FC236}">
                <a16:creationId xmlns:a16="http://schemas.microsoft.com/office/drawing/2014/main" id="{1D779568-1ECC-48FC-A756-9B61497FC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0" y="2133600"/>
            <a:ext cx="10398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5" name="Text Box 99">
            <a:extLst>
              <a:ext uri="{FF2B5EF4-FFF2-40B4-BE49-F238E27FC236}">
                <a16:creationId xmlns:a16="http://schemas.microsoft.com/office/drawing/2014/main" id="{6BA39797-405F-47D6-8741-720552F55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5" y="3573463"/>
            <a:ext cx="158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3 Score + 10</a:t>
            </a:r>
          </a:p>
        </p:txBody>
      </p:sp>
      <p:sp>
        <p:nvSpPr>
          <p:cNvPr id="9316" name="AutoShape 100">
            <a:extLst>
              <a:ext uri="{FF2B5EF4-FFF2-40B4-BE49-F238E27FC236}">
                <a16:creationId xmlns:a16="http://schemas.microsoft.com/office/drawing/2014/main" id="{7261C5E3-8863-469E-9F1A-8ECF0BDCC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309" y="4724400"/>
            <a:ext cx="217487" cy="2174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17" name="AutoShape 101">
            <a:extLst>
              <a:ext uri="{FF2B5EF4-FFF2-40B4-BE49-F238E27FC236}">
                <a16:creationId xmlns:a16="http://schemas.microsoft.com/office/drawing/2014/main" id="{7D4F4D78-74E7-47D0-BBB4-E62695EBC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776" y="3933825"/>
            <a:ext cx="212400" cy="2286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18" name="AutoShape 102">
            <a:extLst>
              <a:ext uri="{FF2B5EF4-FFF2-40B4-BE49-F238E27FC236}">
                <a16:creationId xmlns:a16="http://schemas.microsoft.com/office/drawing/2014/main" id="{E1A7A801-849C-4585-8B8C-03317D099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5" y="4005263"/>
            <a:ext cx="217488" cy="2174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19" name="AutoShape 103">
            <a:extLst>
              <a:ext uri="{FF2B5EF4-FFF2-40B4-BE49-F238E27FC236}">
                <a16:creationId xmlns:a16="http://schemas.microsoft.com/office/drawing/2014/main" id="{D7D7EF2B-A24D-4A84-A5F8-A05CEE920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8337" y="3751263"/>
            <a:ext cx="217488" cy="2174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20" name="AutoShape 104">
            <a:extLst>
              <a:ext uri="{FF2B5EF4-FFF2-40B4-BE49-F238E27FC236}">
                <a16:creationId xmlns:a16="http://schemas.microsoft.com/office/drawing/2014/main" id="{E23C9BDE-8F0A-4E00-9A5B-C7EA25E6A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06" y="3390901"/>
            <a:ext cx="217488" cy="2174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21" name="AutoShape 105">
            <a:extLst>
              <a:ext uri="{FF2B5EF4-FFF2-40B4-BE49-F238E27FC236}">
                <a16:creationId xmlns:a16="http://schemas.microsoft.com/office/drawing/2014/main" id="{28C480E1-CEEB-4EA1-AAD8-5BD881A44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3500438"/>
            <a:ext cx="217487" cy="2174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22" name="AutoShape 106">
            <a:extLst>
              <a:ext uri="{FF2B5EF4-FFF2-40B4-BE49-F238E27FC236}">
                <a16:creationId xmlns:a16="http://schemas.microsoft.com/office/drawing/2014/main" id="{E712FC2E-6371-4FB3-971B-4C4C7B05F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7893" y="2873812"/>
            <a:ext cx="217487" cy="2174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23" name="AutoShape 107">
            <a:extLst>
              <a:ext uri="{FF2B5EF4-FFF2-40B4-BE49-F238E27FC236}">
                <a16:creationId xmlns:a16="http://schemas.microsoft.com/office/drawing/2014/main" id="{BAD2DA86-13BF-4DF1-85A6-4C998F554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7868" y="3340893"/>
            <a:ext cx="217488" cy="2174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24" name="AutoShape 108">
            <a:extLst>
              <a:ext uri="{FF2B5EF4-FFF2-40B4-BE49-F238E27FC236}">
                <a16:creationId xmlns:a16="http://schemas.microsoft.com/office/drawing/2014/main" id="{2366A853-7228-48DF-A07A-032699984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4877" y="3212306"/>
            <a:ext cx="217487" cy="2174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25" name="AutoShape 109">
            <a:extLst>
              <a:ext uri="{FF2B5EF4-FFF2-40B4-BE49-F238E27FC236}">
                <a16:creationId xmlns:a16="http://schemas.microsoft.com/office/drawing/2014/main" id="{A5EB2D47-6DA4-4C79-9B72-D1EBFDF3B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3925" y="3860800"/>
            <a:ext cx="217488" cy="2174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26" name="AutoShape 110">
            <a:extLst>
              <a:ext uri="{FF2B5EF4-FFF2-40B4-BE49-F238E27FC236}">
                <a16:creationId xmlns:a16="http://schemas.microsoft.com/office/drawing/2014/main" id="{86F0A961-B895-4AEB-B8B2-088BDAA29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4043" y="1217613"/>
            <a:ext cx="360362" cy="431800"/>
          </a:xfrm>
          <a:prstGeom prst="star4">
            <a:avLst>
              <a:gd name="adj" fmla="val 1772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327" name="AutoShape 111">
            <a:extLst>
              <a:ext uri="{FF2B5EF4-FFF2-40B4-BE49-F238E27FC236}">
                <a16:creationId xmlns:a16="http://schemas.microsoft.com/office/drawing/2014/main" id="{2BBCD1B7-4338-4064-9ABD-3F55AE7D8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4868863"/>
            <a:ext cx="360362" cy="503237"/>
          </a:xfrm>
          <a:prstGeom prst="star4">
            <a:avLst>
              <a:gd name="adj" fmla="val 384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2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92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4 0.00185 C -0.05508 0.00972 -0.07838 0.01759 -0.10664 0.03518 C -0.13502 0.05278 -0.17513 0.0625 -0.20143 0.10717 C -0.22786 0.15185 -0.25065 0.25046 -0.26471 0.3037 C -0.27877 0.35694 -0.28555 0.39051 -0.28568 0.42639 C -0.28581 0.46227 -0.26914 0.50393 -0.26588 0.51944 " pathEditMode="relative" rAng="0" ptsTypes="AAAAAA">
                                      <p:cBhvr>
                                        <p:cTn id="96" dur="3000" fill="hold"/>
                                        <p:tgtEl>
                                          <p:spTgt spid="9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00" y="258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3" dur="20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6" dur="20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5" dur="20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8" dur="20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500"/>
                                        <p:tgtEl>
                                          <p:spTgt spid="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7" dur="2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0" dur="2000"/>
                                        <p:tgtEl>
                                          <p:spTgt spid="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5" dur="500"/>
                                        <p:tgtEl>
                                          <p:spTgt spid="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9" dur="20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2" dur="20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500"/>
                                        <p:tgtEl>
                                          <p:spTgt spid="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" dur="500"/>
                                        <p:tgtEl>
                                          <p:spTgt spid="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1" dur="2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4" dur="2000"/>
                                        <p:tgtEl>
                                          <p:spTgt spid="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9" dur="500"/>
                                        <p:tgtEl>
                                          <p:spTgt spid="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"/>
                                        <p:tgtEl>
                                          <p:spTgt spid="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3" dur="2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6" dur="20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1" dur="500"/>
                                        <p:tgtEl>
                                          <p:spTgt spid="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 nodeType="clickPar">
                      <p:stCondLst>
                        <p:cond delay="indefinite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0" dur="500"/>
                                        <p:tgtEl>
                                          <p:spTgt spid="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5" dur="20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8" dur="20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 nodeType="clickPar">
                      <p:stCondLst>
                        <p:cond delay="indefinite"/>
                      </p:stCondLst>
                      <p:childTnLst>
                        <p:par>
                          <p:cTn id="3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3" dur="500"/>
                                        <p:tgtEl>
                                          <p:spTgt spid="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 nodeType="clickPar">
                      <p:stCondLst>
                        <p:cond delay="indefinite"/>
                      </p:stCondLst>
                      <p:childTnLst>
                        <p:par>
                          <p:cTn id="3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 nodeType="clickPar">
                      <p:stCondLst>
                        <p:cond delay="indefinite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 nodeType="clickPar">
                      <p:stCondLst>
                        <p:cond delay="indefinite"/>
                      </p:stCondLst>
                      <p:childTnLst>
                        <p:par>
                          <p:cTn id="3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6" dur="500"/>
                                        <p:tgtEl>
                                          <p:spTgt spid="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 nodeType="clickPar">
                      <p:stCondLst>
                        <p:cond delay="indefinite"/>
                      </p:stCondLst>
                      <p:childTnLst>
                        <p:par>
                          <p:cTn id="3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1" dur="2000"/>
                                        <p:tgtEl>
                                          <p:spTgt spid="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4" dur="20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7" dur="2000"/>
                                        <p:tgtEl>
                                          <p:spTgt spid="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0" dur="2000"/>
                                        <p:tgtEl>
                                          <p:spTgt spid="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3" dur="20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6" dur="20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9" dur="20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2" dur="20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5" dur="20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 nodeType="clickPar">
                      <p:stCondLst>
                        <p:cond delay="indefinite"/>
                      </p:stCondLst>
                      <p:childTnLst>
                        <p:par>
                          <p:cTn id="3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 nodeType="clickPar">
                      <p:stCondLst>
                        <p:cond delay="indefinite"/>
                      </p:stCondLst>
                      <p:childTnLst>
                        <p:par>
                          <p:cTn id="3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4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 nodeType="clickPar">
                      <p:stCondLst>
                        <p:cond delay="indefinite"/>
                      </p:stCondLst>
                      <p:childTnLst>
                        <p:par>
                          <p:cTn id="3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9" dur="5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 nodeType="clickPar">
                      <p:stCondLst>
                        <p:cond delay="indefinite"/>
                      </p:stCondLst>
                      <p:childTnLst>
                        <p:par>
                          <p:cTn id="3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4" dur="5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 nodeType="clickPar">
                      <p:stCondLst>
                        <p:cond delay="indefinite"/>
                      </p:stCondLst>
                      <p:childTnLst>
                        <p:par>
                          <p:cTn id="3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9" dur="500"/>
                                        <p:tgtEl>
                                          <p:spTgt spid="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 nodeType="clickPar">
                      <p:stCondLst>
                        <p:cond delay="indefinite"/>
                      </p:stCondLst>
                      <p:childTnLst>
                        <p:par>
                          <p:cTn id="3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C -0.00703 -0.07222 -0.01328 -0.14306 -0.03437 -0.21042 C -0.05534 -0.27871 -0.08698 -0.34607 -0.12578 -0.40533 C -0.1651 -0.46459 -0.23698 -0.53658 -0.26875 -0.56389 C -0.30065 -0.59213 -0.30859 -0.57246 -0.31601 -0.57384 " pathEditMode="relative" rAng="0" ptsTypes="AAAAA">
                                      <p:cBhvr>
                                        <p:cTn id="373" dur="50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700" y="-28981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 nodeType="clickPar">
                      <p:stCondLst>
                        <p:cond delay="indefinite"/>
                      </p:stCondLst>
                      <p:childTnLst>
                        <p:par>
                          <p:cTn id="3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/>
      <p:bldP spid="9228" grpId="0"/>
      <p:bldP spid="9229" grpId="0"/>
      <p:bldP spid="9235" grpId="0"/>
      <p:bldP spid="9245" grpId="0" animBg="1"/>
      <p:bldP spid="9246" grpId="0" animBg="1"/>
      <p:bldP spid="9247" grpId="0" animBg="1"/>
      <p:bldP spid="9248" grpId="0" animBg="1"/>
      <p:bldP spid="9249" grpId="0" animBg="1"/>
      <p:bldP spid="9250" grpId="0" animBg="1"/>
      <p:bldP spid="9251" grpId="0" animBg="1"/>
      <p:bldP spid="9252" grpId="0" animBg="1"/>
      <p:bldP spid="9256" grpId="0" animBg="1"/>
      <p:bldP spid="9256" grpId="1" animBg="1"/>
      <p:bldP spid="9261" grpId="0"/>
      <p:bldP spid="9262" grpId="0"/>
      <p:bldP spid="9263" grpId="0"/>
      <p:bldP spid="9264" grpId="0"/>
      <p:bldP spid="9265" grpId="0"/>
      <p:bldP spid="9266" grpId="0"/>
      <p:bldP spid="9267" grpId="0"/>
      <p:bldP spid="9268" grpId="0"/>
      <p:bldP spid="9269" grpId="0"/>
      <p:bldP spid="9275" grpId="0" animBg="1"/>
      <p:bldP spid="9276" grpId="0" animBg="1"/>
      <p:bldP spid="9277" grpId="0" animBg="1"/>
      <p:bldP spid="9278" grpId="0" animBg="1"/>
      <p:bldP spid="9284" grpId="0" animBg="1"/>
      <p:bldP spid="9285" grpId="0"/>
      <p:bldP spid="9286" grpId="0" animBg="1"/>
      <p:bldP spid="9287" grpId="0" animBg="1"/>
      <p:bldP spid="9293" grpId="0"/>
      <p:bldP spid="9294" grpId="0"/>
      <p:bldP spid="9315" grpId="0"/>
      <p:bldP spid="9326" grpId="0" animBg="1"/>
      <p:bldP spid="93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248D0498-5E5D-4AFC-9FD4-E56A915F43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" y="1587293"/>
            <a:ext cx="12192000" cy="5618179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altLang="en-US" sz="4400" b="1" i="1" dirty="0"/>
              <a:t>“God has not given us a spirit of fear, but one of power, and of love, and of a sound mind.”                           </a:t>
            </a:r>
            <a:r>
              <a:rPr lang="en-US" altLang="en-US" sz="2400" b="1" i="1" dirty="0"/>
              <a:t>	</a:t>
            </a:r>
            <a:r>
              <a:rPr lang="en-US" altLang="en-US" sz="2400" b="1" dirty="0"/>
              <a:t>                                                                                 2 TIMOTHY 1:7, NT. Paul of Tarsus 48AD</a:t>
            </a:r>
            <a:endParaRPr lang="en-AU" altLang="en-US" sz="2400" b="1" dirty="0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5F90610A-7C86-491D-B73E-E554605FC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-8904"/>
            <a:ext cx="12192000" cy="1596197"/>
          </a:xfrm>
          <a:solidFill>
            <a:schemeClr val="accent5">
              <a:lumMod val="60000"/>
              <a:lumOff val="40000"/>
            </a:schemeClr>
          </a:solidFill>
          <a:ln/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altLang="en-US" sz="5400" b="1" i="1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AB0DA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</a:t>
            </a:r>
            <a:br>
              <a:rPr kumimoji="0" lang="en-US" altLang="en-US" sz="5400" b="1" i="1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AB0DA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altLang="en-US" sz="8000" b="1" i="1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AB0DA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Fear Factor</a:t>
            </a:r>
            <a:br>
              <a:rPr kumimoji="0" lang="en-US" sz="5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AB0DA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AU" altLang="en-US" sz="7200" b="1" i="1" dirty="0">
              <a:solidFill>
                <a:srgbClr val="E317A9"/>
              </a:solidFill>
            </a:endParaRPr>
          </a:p>
        </p:txBody>
      </p:sp>
      <p:pic>
        <p:nvPicPr>
          <p:cNvPr id="67588" name="Picture 4" descr="PB180112">
            <a:extLst>
              <a:ext uri="{FF2B5EF4-FFF2-40B4-BE49-F238E27FC236}">
                <a16:creationId xmlns:a16="http://schemas.microsoft.com/office/drawing/2014/main" id="{17B33335-67A2-44BC-A130-A41F9CB5C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3429001"/>
            <a:ext cx="3384550" cy="352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5262D5-5713-4B1C-8279-642DDEC58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2656" y="6858000"/>
            <a:ext cx="6016752" cy="493776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LifeLine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131114                                  Kids Helpline  1800551800          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025617-59EA-430F-B9BF-3CFAB3111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0311"/>
            <a:ext cx="9460523" cy="66717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110724-2BFA-4042-A86B-8A409F3769E2}"/>
              </a:ext>
            </a:extLst>
          </p:cNvPr>
          <p:cNvSpPr txBox="1"/>
          <p:nvPr/>
        </p:nvSpPr>
        <p:spPr>
          <a:xfrm>
            <a:off x="10568354" y="1916723"/>
            <a:ext cx="967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solidFill>
                  <a:schemeClr val="tx2">
                    <a:lumMod val="75000"/>
                  </a:schemeClr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717413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>
            <a:extLst>
              <a:ext uri="{FF2B5EF4-FFF2-40B4-BE49-F238E27FC236}">
                <a16:creationId xmlns:a16="http://schemas.microsoft.com/office/drawing/2014/main" id="{6802A0AE-420A-4C1B-AD83-E0D86A0EF5E3}"/>
              </a:ext>
            </a:extLst>
          </p:cNvPr>
          <p:cNvSpPr/>
          <p:nvPr/>
        </p:nvSpPr>
        <p:spPr>
          <a:xfrm>
            <a:off x="2733966" y="381521"/>
            <a:ext cx="7071287" cy="6282046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eart 2">
            <a:extLst>
              <a:ext uri="{FF2B5EF4-FFF2-40B4-BE49-F238E27FC236}">
                <a16:creationId xmlns:a16="http://schemas.microsoft.com/office/drawing/2014/main" id="{235FB295-7752-40AC-8AEF-0D06BFD73C5E}"/>
              </a:ext>
            </a:extLst>
          </p:cNvPr>
          <p:cNvSpPr/>
          <p:nvPr/>
        </p:nvSpPr>
        <p:spPr>
          <a:xfrm>
            <a:off x="5349231" y="2457983"/>
            <a:ext cx="1897424" cy="1538188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EC9FF8-5788-427C-B558-D8B525A65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373549">
            <a:off x="20938790" y="937844"/>
            <a:ext cx="719390" cy="329213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BFE94F21-CFF8-4B85-B812-491D3C1691AB}"/>
              </a:ext>
            </a:extLst>
          </p:cNvPr>
          <p:cNvSpPr/>
          <p:nvPr/>
        </p:nvSpPr>
        <p:spPr>
          <a:xfrm rot="20903931">
            <a:off x="6456316" y="2589824"/>
            <a:ext cx="3174789" cy="385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JOY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8517891-4A9C-4442-BD62-8C467C9226F8}"/>
              </a:ext>
            </a:extLst>
          </p:cNvPr>
          <p:cNvSpPr/>
          <p:nvPr/>
        </p:nvSpPr>
        <p:spPr>
          <a:xfrm rot="920557">
            <a:off x="6383751" y="3421769"/>
            <a:ext cx="2719974" cy="355546"/>
          </a:xfrm>
          <a:prstGeom prst="rightArrow">
            <a:avLst>
              <a:gd name="adj1" fmla="val 4302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PEACE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E5FED83-C3B1-47C2-97DD-D41539D87345}"/>
              </a:ext>
            </a:extLst>
          </p:cNvPr>
          <p:cNvSpPr/>
          <p:nvPr/>
        </p:nvSpPr>
        <p:spPr>
          <a:xfrm rot="2742522">
            <a:off x="5987533" y="3971871"/>
            <a:ext cx="2215695" cy="319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PATIENCE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86E9AA9-70C1-46E5-896F-43113DC3AC3A}"/>
              </a:ext>
            </a:extLst>
          </p:cNvPr>
          <p:cNvSpPr/>
          <p:nvPr/>
        </p:nvSpPr>
        <p:spPr>
          <a:xfrm rot="18627370">
            <a:off x="5887849" y="1746584"/>
            <a:ext cx="2998790" cy="356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LOVE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3616749C-E6DE-4B58-B43B-49ECE933EDE3}"/>
              </a:ext>
            </a:extLst>
          </p:cNvPr>
          <p:cNvSpPr/>
          <p:nvPr/>
        </p:nvSpPr>
        <p:spPr>
          <a:xfrm rot="4769132">
            <a:off x="5165558" y="4504312"/>
            <a:ext cx="2597204" cy="266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KINDNESS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9EF9421-4711-402D-B8AA-BDD6F516CE01}"/>
              </a:ext>
            </a:extLst>
          </p:cNvPr>
          <p:cNvSpPr/>
          <p:nvPr/>
        </p:nvSpPr>
        <p:spPr>
          <a:xfrm rot="6838632">
            <a:off x="4547508" y="4395784"/>
            <a:ext cx="2399522" cy="300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GOODNESS</a:t>
            </a:r>
          </a:p>
        </p:txBody>
      </p:sp>
      <p:sp>
        <p:nvSpPr>
          <p:cNvPr id="32" name="Arrow: Left 31">
            <a:extLst>
              <a:ext uri="{FF2B5EF4-FFF2-40B4-BE49-F238E27FC236}">
                <a16:creationId xmlns:a16="http://schemas.microsoft.com/office/drawing/2014/main" id="{FB3426AE-C6AE-457A-9848-12AE7B108422}"/>
              </a:ext>
            </a:extLst>
          </p:cNvPr>
          <p:cNvSpPr/>
          <p:nvPr/>
        </p:nvSpPr>
        <p:spPr>
          <a:xfrm>
            <a:off x="3112790" y="2918731"/>
            <a:ext cx="2986736" cy="4479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GENTLENESS</a:t>
            </a:r>
          </a:p>
        </p:txBody>
      </p:sp>
      <p:sp>
        <p:nvSpPr>
          <p:cNvPr id="33" name="Arrow: Left 32">
            <a:extLst>
              <a:ext uri="{FF2B5EF4-FFF2-40B4-BE49-F238E27FC236}">
                <a16:creationId xmlns:a16="http://schemas.microsoft.com/office/drawing/2014/main" id="{B0428913-DB4A-40B2-A8EF-75BF9F536E3B}"/>
              </a:ext>
            </a:extLst>
          </p:cNvPr>
          <p:cNvSpPr/>
          <p:nvPr/>
        </p:nvSpPr>
        <p:spPr>
          <a:xfrm rot="13651044" flipH="1" flipV="1">
            <a:off x="3708506" y="1776152"/>
            <a:ext cx="2897254" cy="391151"/>
          </a:xfrm>
          <a:prstGeom prst="leftArrow">
            <a:avLst>
              <a:gd name="adj1" fmla="val 544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SELF-CONTROL</a:t>
            </a:r>
          </a:p>
        </p:txBody>
      </p:sp>
      <p:sp>
        <p:nvSpPr>
          <p:cNvPr id="34" name="Arrow: Left 33">
            <a:extLst>
              <a:ext uri="{FF2B5EF4-FFF2-40B4-BE49-F238E27FC236}">
                <a16:creationId xmlns:a16="http://schemas.microsoft.com/office/drawing/2014/main" id="{A0CCDFAA-A324-47E3-A665-D77EAC94339E}"/>
              </a:ext>
            </a:extLst>
          </p:cNvPr>
          <p:cNvSpPr/>
          <p:nvPr/>
        </p:nvSpPr>
        <p:spPr>
          <a:xfrm rot="18980914">
            <a:off x="4064577" y="3900803"/>
            <a:ext cx="2366796" cy="3164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FAITHFULNESS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09C29C5-49BC-460F-BDB1-BCE4BF210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171" y="2717076"/>
            <a:ext cx="967543" cy="905249"/>
          </a:xfrm>
          <a:prstGeom prst="rect">
            <a:avLst/>
          </a:prstGeom>
        </p:spPr>
      </p:pic>
      <p:sp>
        <p:nvSpPr>
          <p:cNvPr id="39" name="Arrow: Right 38">
            <a:extLst>
              <a:ext uri="{FF2B5EF4-FFF2-40B4-BE49-F238E27FC236}">
                <a16:creationId xmlns:a16="http://schemas.microsoft.com/office/drawing/2014/main" id="{3C743CF5-A302-4011-ABCA-FA86EBB84993}"/>
              </a:ext>
            </a:extLst>
          </p:cNvPr>
          <p:cNvSpPr/>
          <p:nvPr/>
        </p:nvSpPr>
        <p:spPr>
          <a:xfrm rot="456659">
            <a:off x="362638" y="2272678"/>
            <a:ext cx="2170481" cy="490287"/>
          </a:xfrm>
          <a:prstGeom prst="rightArrow">
            <a:avLst>
              <a:gd name="adj1" fmla="val 59414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LIFE’S EXPERIENCES</a:t>
            </a: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D8410FFC-3B81-4183-B3B2-D72080C6C077}"/>
              </a:ext>
            </a:extLst>
          </p:cNvPr>
          <p:cNvSpPr/>
          <p:nvPr/>
        </p:nvSpPr>
        <p:spPr>
          <a:xfrm rot="1497147">
            <a:off x="763705" y="664401"/>
            <a:ext cx="1927966" cy="85332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ED527443-3A83-4AC6-BEEF-E591C194C720}"/>
              </a:ext>
            </a:extLst>
          </p:cNvPr>
          <p:cNvSpPr/>
          <p:nvPr/>
        </p:nvSpPr>
        <p:spPr>
          <a:xfrm rot="19954621">
            <a:off x="790291" y="5694248"/>
            <a:ext cx="2646108" cy="71387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 </a:t>
            </a:r>
            <a:r>
              <a:rPr lang="en-US" sz="2400" dirty="0"/>
              <a:t>ATTITUDES</a:t>
            </a:r>
          </a:p>
        </p:txBody>
      </p:sp>
      <p:sp>
        <p:nvSpPr>
          <p:cNvPr id="44" name="Arrow: Left 43">
            <a:extLst>
              <a:ext uri="{FF2B5EF4-FFF2-40B4-BE49-F238E27FC236}">
                <a16:creationId xmlns:a16="http://schemas.microsoft.com/office/drawing/2014/main" id="{C5A34C43-3A55-4E8D-A47E-0AAD77394247}"/>
              </a:ext>
            </a:extLst>
          </p:cNvPr>
          <p:cNvSpPr/>
          <p:nvPr/>
        </p:nvSpPr>
        <p:spPr>
          <a:xfrm rot="2093688">
            <a:off x="8297787" y="5506302"/>
            <a:ext cx="2148559" cy="833572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 </a:t>
            </a:r>
            <a:r>
              <a:rPr lang="en-US" sz="2400" dirty="0"/>
              <a:t>ACTIONS</a:t>
            </a:r>
          </a:p>
        </p:txBody>
      </p:sp>
      <p:sp>
        <p:nvSpPr>
          <p:cNvPr id="45" name="Arrow: Left 44">
            <a:extLst>
              <a:ext uri="{FF2B5EF4-FFF2-40B4-BE49-F238E27FC236}">
                <a16:creationId xmlns:a16="http://schemas.microsoft.com/office/drawing/2014/main" id="{B5907FA6-B29E-47A8-B29F-B559BF7F2768}"/>
              </a:ext>
            </a:extLst>
          </p:cNvPr>
          <p:cNvSpPr/>
          <p:nvPr/>
        </p:nvSpPr>
        <p:spPr>
          <a:xfrm rot="20980417">
            <a:off x="9689846" y="363574"/>
            <a:ext cx="2329918" cy="87525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r>
              <a:rPr lang="en-US" sz="2400" dirty="0"/>
              <a:t>.  REACTIONS</a:t>
            </a:r>
          </a:p>
        </p:txBody>
      </p:sp>
      <p:sp>
        <p:nvSpPr>
          <p:cNvPr id="47" name="Arrow: Left 46">
            <a:extLst>
              <a:ext uri="{FF2B5EF4-FFF2-40B4-BE49-F238E27FC236}">
                <a16:creationId xmlns:a16="http://schemas.microsoft.com/office/drawing/2014/main" id="{E9971AB3-61B1-4DCB-AFE0-8BDCED670091}"/>
              </a:ext>
            </a:extLst>
          </p:cNvPr>
          <p:cNvSpPr/>
          <p:nvPr/>
        </p:nvSpPr>
        <p:spPr>
          <a:xfrm rot="1542246">
            <a:off x="10374245" y="2907566"/>
            <a:ext cx="1700461" cy="529909"/>
          </a:xfrm>
          <a:prstGeom prst="leftArrow">
            <a:avLst>
              <a:gd name="adj1" fmla="val 43938"/>
              <a:gd name="adj2" fmla="val 435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FAMILY</a:t>
            </a:r>
          </a:p>
        </p:txBody>
      </p:sp>
      <p:sp>
        <p:nvSpPr>
          <p:cNvPr id="48" name="Arrow: Left 47">
            <a:extLst>
              <a:ext uri="{FF2B5EF4-FFF2-40B4-BE49-F238E27FC236}">
                <a16:creationId xmlns:a16="http://schemas.microsoft.com/office/drawing/2014/main" id="{D8D04339-6CE7-433F-B00D-AB715DD92BD5}"/>
              </a:ext>
            </a:extLst>
          </p:cNvPr>
          <p:cNvSpPr/>
          <p:nvPr/>
        </p:nvSpPr>
        <p:spPr>
          <a:xfrm rot="1641826">
            <a:off x="10175356" y="3545333"/>
            <a:ext cx="1755575" cy="408140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CULTURE</a:t>
            </a:r>
          </a:p>
        </p:txBody>
      </p:sp>
      <p:sp>
        <p:nvSpPr>
          <p:cNvPr id="49" name="Arrow: Left 48">
            <a:extLst>
              <a:ext uri="{FF2B5EF4-FFF2-40B4-BE49-F238E27FC236}">
                <a16:creationId xmlns:a16="http://schemas.microsoft.com/office/drawing/2014/main" id="{DE562399-A88A-46F3-9B26-0D4DEDA10F15}"/>
              </a:ext>
            </a:extLst>
          </p:cNvPr>
          <p:cNvSpPr/>
          <p:nvPr/>
        </p:nvSpPr>
        <p:spPr>
          <a:xfrm rot="1700594">
            <a:off x="9718417" y="4450116"/>
            <a:ext cx="1897530" cy="471430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RELIGION</a:t>
            </a:r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27F950DD-4B68-42EA-BBAF-6E6252BAFA90}"/>
              </a:ext>
            </a:extLst>
          </p:cNvPr>
          <p:cNvSpPr/>
          <p:nvPr/>
        </p:nvSpPr>
        <p:spPr>
          <a:xfrm rot="21385184">
            <a:off x="338419" y="3114716"/>
            <a:ext cx="2167614" cy="51070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OPPORTUNITIES  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9EF5B79-154A-4792-8764-63D56A54C816}"/>
              </a:ext>
            </a:extLst>
          </p:cNvPr>
          <p:cNvSpPr/>
          <p:nvPr/>
        </p:nvSpPr>
        <p:spPr>
          <a:xfrm rot="10800000" flipH="1" flipV="1">
            <a:off x="3872078" y="6327709"/>
            <a:ext cx="4503751" cy="428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Fruit of the Spirit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6CA15C9-F1FC-4750-B795-93DC5DE9DFA6}"/>
              </a:ext>
            </a:extLst>
          </p:cNvPr>
          <p:cNvSpPr/>
          <p:nvPr/>
        </p:nvSpPr>
        <p:spPr>
          <a:xfrm rot="20098563">
            <a:off x="822165" y="4868117"/>
            <a:ext cx="2172228" cy="54517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</a:t>
            </a:r>
            <a:r>
              <a:rPr lang="en-US" sz="1400" dirty="0"/>
              <a:t>influences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99EF3D0B-A47C-4929-A9ED-B4527D45C3E9}"/>
              </a:ext>
            </a:extLst>
          </p:cNvPr>
          <p:cNvSpPr/>
          <p:nvPr/>
        </p:nvSpPr>
        <p:spPr>
          <a:xfrm rot="12539239" flipH="1" flipV="1">
            <a:off x="9443869" y="4995740"/>
            <a:ext cx="1882841" cy="577706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</a:t>
            </a:r>
            <a:r>
              <a:rPr lang="en-US" sz="1400" dirty="0"/>
              <a:t>influences</a:t>
            </a: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34FDE2DD-E12C-4311-8A4F-06E3A6983DB4}"/>
              </a:ext>
            </a:extLst>
          </p:cNvPr>
          <p:cNvSpPr/>
          <p:nvPr/>
        </p:nvSpPr>
        <p:spPr>
          <a:xfrm rot="10800000" flipH="1" flipV="1">
            <a:off x="5789537" y="2692203"/>
            <a:ext cx="1019675" cy="831136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720DFE91-0EAB-4B2F-AE3E-9DBDD5FBC5B0}"/>
              </a:ext>
            </a:extLst>
          </p:cNvPr>
          <p:cNvSpPr/>
          <p:nvPr/>
        </p:nvSpPr>
        <p:spPr>
          <a:xfrm rot="12455328" flipH="1" flipV="1">
            <a:off x="9954007" y="4019921"/>
            <a:ext cx="1857672" cy="348724"/>
          </a:xfrm>
          <a:prstGeom prst="leftArrow">
            <a:avLst>
              <a:gd name="adj1" fmla="val 79032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EDUCATION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BE6FB6B-18F7-4151-A619-C1BEE580B882}"/>
              </a:ext>
            </a:extLst>
          </p:cNvPr>
          <p:cNvSpPr/>
          <p:nvPr/>
        </p:nvSpPr>
        <p:spPr>
          <a:xfrm rot="20412506">
            <a:off x="471993" y="4050017"/>
            <a:ext cx="2200712" cy="51359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KNOWLEDGE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D72D93-3C5B-4C48-B566-05FC186E4F91}"/>
              </a:ext>
            </a:extLst>
          </p:cNvPr>
          <p:cNvSpPr txBox="1"/>
          <p:nvPr/>
        </p:nvSpPr>
        <p:spPr>
          <a:xfrm>
            <a:off x="5432066" y="2984248"/>
            <a:ext cx="1084547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b="1" dirty="0">
                <a:solidFill>
                  <a:srgbClr val="99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</a:t>
            </a:r>
          </a:p>
        </p:txBody>
      </p:sp>
      <p:sp>
        <p:nvSpPr>
          <p:cNvPr id="18" name="Arrow: Up-Down 17">
            <a:extLst>
              <a:ext uri="{FF2B5EF4-FFF2-40B4-BE49-F238E27FC236}">
                <a16:creationId xmlns:a16="http://schemas.microsoft.com/office/drawing/2014/main" id="{D880D79D-BE2D-41AB-AF46-77A8EED61B72}"/>
              </a:ext>
            </a:extLst>
          </p:cNvPr>
          <p:cNvSpPr/>
          <p:nvPr/>
        </p:nvSpPr>
        <p:spPr>
          <a:xfrm>
            <a:off x="6146531" y="-56300"/>
            <a:ext cx="315647" cy="2838893"/>
          </a:xfrm>
          <a:prstGeom prst="up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i="1" dirty="0" err="1">
                <a:solidFill>
                  <a:srgbClr val="990099"/>
                </a:solidFill>
              </a:rPr>
              <a:t>Spi</a:t>
            </a:r>
            <a:endParaRPr lang="en-US" b="1" i="1" dirty="0">
              <a:solidFill>
                <a:srgbClr val="990099"/>
              </a:solidFill>
            </a:endParaRPr>
          </a:p>
          <a:p>
            <a:pPr algn="ctr"/>
            <a:r>
              <a:rPr lang="en-US" b="1" i="1" dirty="0">
                <a:solidFill>
                  <a:srgbClr val="990099"/>
                </a:solidFill>
              </a:rPr>
              <a:t>r</a:t>
            </a:r>
          </a:p>
          <a:p>
            <a:pPr algn="ctr"/>
            <a:r>
              <a:rPr lang="en-US" b="1" i="1" dirty="0">
                <a:solidFill>
                  <a:srgbClr val="990099"/>
                </a:solidFill>
              </a:rPr>
              <a:t>I</a:t>
            </a:r>
          </a:p>
          <a:p>
            <a:pPr algn="ctr"/>
            <a:r>
              <a:rPr lang="en-US" b="1" i="1" dirty="0">
                <a:solidFill>
                  <a:srgbClr val="990099"/>
                </a:solidFill>
              </a:rPr>
              <a:t>t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87A407CF-6BAD-4EFA-AA74-C40044E021A0}"/>
              </a:ext>
            </a:extLst>
          </p:cNvPr>
          <p:cNvSpPr/>
          <p:nvPr/>
        </p:nvSpPr>
        <p:spPr>
          <a:xfrm>
            <a:off x="6156877" y="66983"/>
            <a:ext cx="1439902" cy="589961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C9355199-CAD9-4E22-A5FB-2B541159E5EB}"/>
              </a:ext>
            </a:extLst>
          </p:cNvPr>
          <p:cNvSpPr/>
          <p:nvPr/>
        </p:nvSpPr>
        <p:spPr>
          <a:xfrm>
            <a:off x="5011930" y="78266"/>
            <a:ext cx="1254911" cy="589961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5F3BEFE-E9B0-4079-AFFE-25ABA3B08C12}"/>
              </a:ext>
            </a:extLst>
          </p:cNvPr>
          <p:cNvSpPr/>
          <p:nvPr/>
        </p:nvSpPr>
        <p:spPr>
          <a:xfrm>
            <a:off x="5349231" y="205855"/>
            <a:ext cx="1897424" cy="3418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1. THOUGHTS</a:t>
            </a:r>
          </a:p>
        </p:txBody>
      </p:sp>
      <p:sp>
        <p:nvSpPr>
          <p:cNvPr id="28" name="Arrow: Left 27">
            <a:extLst>
              <a:ext uri="{FF2B5EF4-FFF2-40B4-BE49-F238E27FC236}">
                <a16:creationId xmlns:a16="http://schemas.microsoft.com/office/drawing/2014/main" id="{8E810211-8741-49B5-A8B6-3BEDA097E4DE}"/>
              </a:ext>
            </a:extLst>
          </p:cNvPr>
          <p:cNvSpPr/>
          <p:nvPr/>
        </p:nvSpPr>
        <p:spPr>
          <a:xfrm rot="1487777">
            <a:off x="319609" y="256634"/>
            <a:ext cx="978408" cy="839601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556002-1D20-433B-B236-9A00EF71D36D}"/>
              </a:ext>
            </a:extLst>
          </p:cNvPr>
          <p:cNvSpPr/>
          <p:nvPr/>
        </p:nvSpPr>
        <p:spPr>
          <a:xfrm rot="1494907">
            <a:off x="691505" y="761032"/>
            <a:ext cx="1604154" cy="41664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2. WORDS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E9278F-768A-4F1D-80DD-003BE1751CD4}"/>
              </a:ext>
            </a:extLst>
          </p:cNvPr>
          <p:cNvSpPr txBox="1"/>
          <p:nvPr/>
        </p:nvSpPr>
        <p:spPr>
          <a:xfrm>
            <a:off x="5122428" y="6643343"/>
            <a:ext cx="1131331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/>
              <a:t>                                              </a:t>
            </a:r>
            <a:r>
              <a:rPr lang="en-US" sz="800" dirty="0"/>
              <a:t>© S. J.  Carlyon October 2020</a:t>
            </a:r>
          </a:p>
        </p:txBody>
      </p:sp>
    </p:spTree>
    <p:extLst>
      <p:ext uri="{BB962C8B-B14F-4D97-AF65-F5344CB8AC3E}">
        <p14:creationId xmlns:p14="http://schemas.microsoft.com/office/powerpoint/2010/main" val="3902738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1DBF-E6BD-4B61-9C3A-43D9C292D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5155"/>
            <a:ext cx="12192000" cy="1151466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/>
              <a:t>Biblical definition of LOVE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F446A-2F77-4F7B-9CC5-3203CFD71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6310"/>
            <a:ext cx="12192000" cy="575168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900" dirty="0"/>
          </a:p>
          <a:p>
            <a:pPr marL="0" indent="0">
              <a:buNone/>
            </a:pPr>
            <a:r>
              <a:rPr lang="en-US" sz="3900" dirty="0"/>
              <a:t>	</a:t>
            </a:r>
            <a:r>
              <a:rPr lang="en-US" sz="3900" b="1" dirty="0"/>
              <a:t>LOVE</a:t>
            </a:r>
            <a:r>
              <a:rPr lang="en-US" sz="3900" dirty="0"/>
              <a:t> is kind and patient</a:t>
            </a:r>
          </a:p>
          <a:p>
            <a:pPr marL="0" indent="0">
              <a:buNone/>
            </a:pPr>
            <a:r>
              <a:rPr lang="en-US" sz="3900" dirty="0"/>
              <a:t>		never jealous, proud or rude.</a:t>
            </a:r>
          </a:p>
          <a:p>
            <a:pPr marL="0" indent="0">
              <a:buNone/>
            </a:pPr>
            <a:r>
              <a:rPr lang="en-US" sz="3900" dirty="0"/>
              <a:t>	</a:t>
            </a:r>
            <a:r>
              <a:rPr lang="en-US" sz="3900" b="1" dirty="0"/>
              <a:t>LOVE</a:t>
            </a:r>
            <a:r>
              <a:rPr lang="en-US" sz="3900" dirty="0"/>
              <a:t> isn’t selfish or quick tempered.</a:t>
            </a:r>
          </a:p>
          <a:p>
            <a:pPr marL="0" indent="0">
              <a:buNone/>
            </a:pPr>
            <a:r>
              <a:rPr lang="en-US" sz="3900" dirty="0"/>
              <a:t>		It doesn’t keep a record of wrongs that others do.</a:t>
            </a:r>
          </a:p>
          <a:p>
            <a:pPr marL="0" indent="0">
              <a:buNone/>
            </a:pPr>
            <a:r>
              <a:rPr lang="en-US" sz="3900" dirty="0"/>
              <a:t>	</a:t>
            </a:r>
            <a:r>
              <a:rPr lang="en-US" sz="3900" b="1" dirty="0"/>
              <a:t>LOVE</a:t>
            </a:r>
            <a:r>
              <a:rPr lang="en-US" sz="3900" dirty="0"/>
              <a:t> rejoices in the truth, but not in evil.</a:t>
            </a:r>
          </a:p>
          <a:p>
            <a:pPr marL="0" indent="0">
              <a:buNone/>
            </a:pPr>
            <a:r>
              <a:rPr lang="en-US" sz="3900" dirty="0"/>
              <a:t>	</a:t>
            </a:r>
            <a:r>
              <a:rPr lang="en-US" sz="3900" b="1" dirty="0"/>
              <a:t>LOVE</a:t>
            </a:r>
            <a:r>
              <a:rPr lang="en-US" sz="3900" dirty="0"/>
              <a:t> is always supportive, loyal, hopeful and trusting.</a:t>
            </a:r>
          </a:p>
          <a:p>
            <a:pPr marL="0" indent="0">
              <a:buNone/>
            </a:pPr>
            <a:r>
              <a:rPr lang="en-US" sz="3900" dirty="0"/>
              <a:t>	</a:t>
            </a:r>
            <a:r>
              <a:rPr lang="en-US" sz="3900" b="1" dirty="0"/>
              <a:t>LOVE</a:t>
            </a:r>
            <a:r>
              <a:rPr lang="en-US" sz="3900" dirty="0"/>
              <a:t> never fails.</a:t>
            </a:r>
          </a:p>
          <a:p>
            <a:pPr marL="0" indent="0">
              <a:buNone/>
            </a:pPr>
            <a:r>
              <a:rPr lang="en-US" sz="3900" dirty="0"/>
              <a:t>	</a:t>
            </a:r>
            <a:r>
              <a:rPr lang="en-US" sz="2200" dirty="0"/>
              <a:t>(13) </a:t>
            </a:r>
            <a:r>
              <a:rPr lang="en-US" sz="3900" dirty="0"/>
              <a:t>For now there are </a:t>
            </a:r>
            <a:r>
              <a:rPr lang="en-US" sz="3900" b="1" dirty="0"/>
              <a:t>faith, hope and love.</a:t>
            </a:r>
          </a:p>
          <a:p>
            <a:pPr marL="0" indent="0">
              <a:buNone/>
            </a:pPr>
            <a:r>
              <a:rPr lang="en-US" sz="3900" dirty="0"/>
              <a:t>		But of these three, the greatest is </a:t>
            </a:r>
            <a:r>
              <a:rPr lang="en-US" sz="3900" b="1" dirty="0"/>
              <a:t>LOVE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								1 Corinthians 13:4-8 &amp; 13, New Testament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12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15267-76AB-43DC-9012-EE445815B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33689"/>
          </a:xfrm>
          <a:solidFill>
            <a:schemeClr val="accent5"/>
          </a:solidFill>
        </p:spPr>
        <p:txBody>
          <a:bodyPr/>
          <a:lstStyle/>
          <a:p>
            <a:pPr algn="ctr"/>
            <a:r>
              <a:rPr lang="en-US" b="1" dirty="0"/>
              <a:t>Marie Curie  </a:t>
            </a:r>
            <a:r>
              <a:rPr lang="en-US" sz="3600" dirty="0"/>
              <a:t>1867 - 1934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636FE-6C32-469A-8ADE-00010DB61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33690"/>
            <a:ext cx="12191999" cy="542431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	“We cannot hope to build a better world </a:t>
            </a:r>
          </a:p>
          <a:p>
            <a:pPr marL="0" indent="0" algn="ctr">
              <a:buNone/>
            </a:pPr>
            <a:r>
              <a:rPr lang="en-US" sz="3200" dirty="0"/>
              <a:t>without improving the individuals. </a:t>
            </a:r>
          </a:p>
          <a:p>
            <a:pPr marL="0" indent="0" algn="ctr">
              <a:buNone/>
            </a:pPr>
            <a:r>
              <a:rPr lang="en-US" sz="3200" dirty="0"/>
              <a:t>To that end each of us must work for our own improvement </a:t>
            </a:r>
          </a:p>
          <a:p>
            <a:pPr marL="0" indent="0" algn="ctr">
              <a:buNone/>
            </a:pPr>
            <a:r>
              <a:rPr lang="en-US" sz="3200" dirty="0"/>
              <a:t>and, at the same time, </a:t>
            </a:r>
          </a:p>
          <a:p>
            <a:pPr marL="0" indent="0" algn="ctr">
              <a:buNone/>
            </a:pPr>
            <a:r>
              <a:rPr lang="en-US" sz="3200" dirty="0"/>
              <a:t>share a general responsibility for all humanity, </a:t>
            </a:r>
          </a:p>
          <a:p>
            <a:pPr marL="0" indent="0" algn="ctr">
              <a:buNone/>
            </a:pPr>
            <a:r>
              <a:rPr lang="en-US" sz="3200" dirty="0"/>
              <a:t>our particular duty being to aid those to whom we think we can be most useful”</a:t>
            </a:r>
          </a:p>
        </p:txBody>
      </p:sp>
    </p:spTree>
    <p:extLst>
      <p:ext uri="{BB962C8B-B14F-4D97-AF65-F5344CB8AC3E}">
        <p14:creationId xmlns:p14="http://schemas.microsoft.com/office/powerpoint/2010/main" val="5275844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861</Words>
  <Application>Microsoft Office PowerPoint</Application>
  <PresentationFormat>Widescreen</PresentationFormat>
  <Paragraphs>140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Garamond</vt:lpstr>
      <vt:lpstr>Tahoma</vt:lpstr>
      <vt:lpstr>Wingdings</vt:lpstr>
      <vt:lpstr>1_Office Theme</vt:lpstr>
      <vt:lpstr>Office Theme</vt:lpstr>
      <vt:lpstr>2_Office Theme</vt:lpstr>
      <vt:lpstr>PowerPoint Presentation</vt:lpstr>
      <vt:lpstr>Acknowledgements</vt:lpstr>
      <vt:lpstr>                  Religious and Scientific Discrepancies</vt:lpstr>
      <vt:lpstr>PowerPoint Presentation</vt:lpstr>
      <vt:lpstr>                         The Fear Factor </vt:lpstr>
      <vt:lpstr>PowerPoint Presentation</vt:lpstr>
      <vt:lpstr>PowerPoint Presentation</vt:lpstr>
      <vt:lpstr>Biblical definition of LOVE</vt:lpstr>
      <vt:lpstr>Marie Curie  1867 - 1934</vt:lpstr>
      <vt:lpstr> </vt:lpstr>
      <vt:lpstr>  Mental Health and wellbeing through Spiritual Insight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susannajcarlyon@bigpond.com</dc:creator>
  <cp:lastModifiedBy>Susanna Carlyon</cp:lastModifiedBy>
  <cp:revision>133</cp:revision>
  <cp:lastPrinted>2020-10-25T12:32:00Z</cp:lastPrinted>
  <dcterms:created xsi:type="dcterms:W3CDTF">2020-08-10T03:40:29Z</dcterms:created>
  <dcterms:modified xsi:type="dcterms:W3CDTF">2020-11-11T04:43:16Z</dcterms:modified>
</cp:coreProperties>
</file>